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Nunit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7E42F20-F0E2-41C7-ACB3-25AD970F3C02}">
  <a:tblStyle styleId="{A7E42F20-F0E2-41C7-ACB3-25AD970F3C02}" styleName="Table_0"/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regular.fntdata"/><Relationship Id="rId14" Type="http://schemas.openxmlformats.org/officeDocument/2006/relationships/slide" Target="slides/slide9.xml"/><Relationship Id="rId16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800" u="none" cap="none" strike="noStrike"/>
              <a:t>Carol Crout discusses schools of study and how that fits with the immersion program after middle school.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800" u="none" cap="none" strike="noStrike"/>
              <a:t>Introduce  Ms. Mayrides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Relationship Id="rId5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389550" y="367200"/>
            <a:ext cx="8364900" cy="6123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685800" y="2446500"/>
            <a:ext cx="7772400" cy="40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Welcome to the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/>
              <a:t>GMS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Immersion Program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7599" y="553000"/>
            <a:ext cx="1572424" cy="164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1425" y="2059825"/>
            <a:ext cx="3216775" cy="62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80200" y="1448225"/>
            <a:ext cx="381000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389550" y="367200"/>
            <a:ext cx="8364900" cy="6123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World Language as Core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371600"/>
            <a:ext cx="8229600" cy="4830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district goal:  75% of district graduates will be plurilingual (</a:t>
            </a:r>
            <a:r>
              <a:rPr b="0" i="1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speak, read and write in two or more languages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 by 2020.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20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10-11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Partial Immersion began in 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Gilbert attendance area.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2016-17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The first Immersion class </a:t>
            </a:r>
            <a:r>
              <a:rPr lang="en-US" sz="2800">
                <a:latin typeface="Comic Sans MS"/>
                <a:ea typeface="Comic Sans MS"/>
                <a:cs typeface="Comic Sans MS"/>
                <a:sym typeface="Comic Sans MS"/>
              </a:rPr>
              <a:t>will enter Gilbert Middle School.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389550" y="367200"/>
            <a:ext cx="8364900" cy="6123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457200" y="486450"/>
            <a:ext cx="8229600" cy="97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b="1" i="1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Lexington School District One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Centers for Advanced Study (CAS)</a:t>
            </a:r>
            <a:br>
              <a:rPr b="1" i="1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553100" y="1600200"/>
            <a:ext cx="83649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Advanced Agribusiness Research (</a:t>
            </a:r>
            <a:r>
              <a:rPr b="0" i="0" lang="en-US" sz="23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Pelion High</a:t>
            </a: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0" lvl="0" marL="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Health and Advanced Medical Studies </a:t>
            </a:r>
            <a:r>
              <a:rPr b="0" i="0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9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White Knoll High</a:t>
            </a:r>
            <a:r>
              <a:rPr b="0" i="0" lang="en-US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0" lvl="0" marL="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Advanced STEM Studies (</a:t>
            </a:r>
            <a:r>
              <a:rPr b="0" i="0" lang="en-US" sz="23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Lexington Technology Center</a:t>
            </a: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</a:p>
          <a:p>
            <a:pPr indent="0" lvl="0" marL="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World Languages and International Business </a:t>
            </a: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21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Lexington</a:t>
            </a: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1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0" lvl="0" marL="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Sustainable Solutions (</a:t>
            </a:r>
            <a:r>
              <a:rPr b="0" i="0" lang="en-US" sz="23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Gilbert High</a:t>
            </a: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0" lvl="0" marL="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Law and Global Policy Development (</a:t>
            </a:r>
            <a:r>
              <a:rPr b="0" i="0" lang="en-US" sz="23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River Bluff High</a:t>
            </a: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indent="0" lvl="0" marL="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Media Arts, Design and Production (</a:t>
            </a:r>
            <a:r>
              <a:rPr b="0" i="0" lang="en-US" sz="23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River Bluff High</a:t>
            </a:r>
            <a:r>
              <a:rPr b="0" i="0" lang="en-US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Program Delivery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the middle-school level, the students take two courses in the target language: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language arts course where students will continue to develop proficiency in all four language skills; Listening, speaking, reading, and writing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project-based course that explores art, music, culture, drama, and literature</a:t>
            </a:r>
          </a:p>
        </p:txBody>
      </p:sp>
      <p:sp>
        <p:nvSpPr>
          <p:cNvPr id="89" name="Shape 89"/>
          <p:cNvSpPr/>
          <p:nvPr/>
        </p:nvSpPr>
        <p:spPr>
          <a:xfrm>
            <a:off x="389550" y="367200"/>
            <a:ext cx="8364900" cy="6123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389550" y="310025"/>
            <a:ext cx="8364900" cy="6123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>
            <p:ph type="title"/>
          </p:nvPr>
        </p:nvSpPr>
        <p:spPr>
          <a:xfrm>
            <a:off x="457200" y="274637"/>
            <a:ext cx="8229600" cy="1477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/>
              <a:t>Gilbert</a:t>
            </a:r>
            <a: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Middle School Schedule </a:t>
            </a:r>
            <a:b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/>
              <a:t>2016-2017</a:t>
            </a:r>
            <a:b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(tentative)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600200"/>
            <a:ext cx="54660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Grade 6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indent="-25400" lvl="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•"/>
            </a:pPr>
            <a:r>
              <a:rPr lang="en-US" sz="2400">
                <a:solidFill>
                  <a:srgbClr val="000000"/>
                </a:solidFill>
              </a:rPr>
              <a:t>8:05-8:30      		Tribe Time</a:t>
            </a:r>
          </a:p>
          <a:p>
            <a:pPr indent="-25400" lvl="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•"/>
            </a:pPr>
            <a:r>
              <a:rPr lang="en-US" sz="2400">
                <a:solidFill>
                  <a:srgbClr val="000000"/>
                </a:solidFill>
              </a:rPr>
              <a:t>8:33 -9:25     		Period 1 (Core)</a:t>
            </a:r>
          </a:p>
          <a:p>
            <a:pPr indent="-25400" lvl="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•"/>
            </a:pPr>
            <a:r>
              <a:rPr lang="en-US" sz="2400">
                <a:solidFill>
                  <a:srgbClr val="000000"/>
                </a:solidFill>
              </a:rPr>
              <a:t>9:28 -10:20     	Period 2 (Core)</a:t>
            </a:r>
          </a:p>
          <a:p>
            <a:pPr indent="-25400" lvl="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•"/>
            </a:pPr>
            <a:r>
              <a:rPr lang="en-US" sz="2400">
                <a:solidFill>
                  <a:srgbClr val="000000"/>
                </a:solidFill>
              </a:rPr>
              <a:t>10:23 -11:15   	Period 3 (Core)</a:t>
            </a:r>
          </a:p>
          <a:p>
            <a:pPr indent="-25400" lvl="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•"/>
            </a:pPr>
            <a:r>
              <a:rPr lang="en-US" sz="2400">
                <a:solidFill>
                  <a:srgbClr val="000000"/>
                </a:solidFill>
              </a:rPr>
              <a:t>11:15 -11:42   		Lunch (Period 4)</a:t>
            </a:r>
          </a:p>
          <a:p>
            <a:pPr indent="-25400" lvl="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•"/>
            </a:pPr>
            <a:r>
              <a:rPr lang="en-US" sz="2400">
                <a:solidFill>
                  <a:srgbClr val="000000"/>
                </a:solidFill>
              </a:rPr>
              <a:t>11:45 -12:37   	Period 5 (Core)</a:t>
            </a:r>
          </a:p>
          <a:p>
            <a:pPr indent="-25400" lvl="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•"/>
            </a:pPr>
            <a:r>
              <a:rPr lang="en-US" sz="2400">
                <a:solidFill>
                  <a:srgbClr val="000000"/>
                </a:solidFill>
              </a:rPr>
              <a:t>12:40 - 1:32  		Period 6 (Core)</a:t>
            </a:r>
          </a:p>
          <a:p>
            <a:pPr indent="-25400" lvl="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•"/>
            </a:pPr>
            <a:r>
              <a:rPr lang="en-US" sz="2400">
                <a:solidFill>
                  <a:srgbClr val="000000"/>
                </a:solidFill>
              </a:rPr>
              <a:t>1:35 - 2:27   		Period 7 (Expl)</a:t>
            </a:r>
          </a:p>
          <a:p>
            <a:pPr indent="-25400" lvl="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Noto Symbol"/>
              <a:buChar char="•"/>
            </a:pPr>
            <a:r>
              <a:rPr lang="en-US" sz="2400">
                <a:solidFill>
                  <a:srgbClr val="000000"/>
                </a:solidFill>
              </a:rPr>
              <a:t>2:30 - 3:25			Period 8 (Expl)</a:t>
            </a:r>
          </a:p>
        </p:txBody>
      </p:sp>
      <p:sp>
        <p:nvSpPr>
          <p:cNvPr id="97" name="Shape 97"/>
          <p:cNvSpPr/>
          <p:nvPr/>
        </p:nvSpPr>
        <p:spPr>
          <a:xfrm>
            <a:off x="5923250" y="1812275"/>
            <a:ext cx="2638800" cy="26931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89A4A7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6143800" y="2003225"/>
            <a:ext cx="2259300" cy="27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Immersion students will meet with </a:t>
            </a:r>
            <a:r>
              <a:rPr lang="en-US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language teachers</a:t>
            </a:r>
            <a:r>
              <a:rPr b="0" i="0" lang="en-US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twice daily, once during core time and once during exploratory time.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WL Grading Guidelines</a:t>
            </a:r>
          </a:p>
        </p:txBody>
      </p:sp>
      <p:sp>
        <p:nvSpPr>
          <p:cNvPr id="105" name="Shape 105"/>
          <p:cNvSpPr/>
          <p:nvPr/>
        </p:nvSpPr>
        <p:spPr>
          <a:xfrm>
            <a:off x="389550" y="367200"/>
            <a:ext cx="8364900" cy="6123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219200"/>
            <a:ext cx="8229600" cy="4906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Interpretive Tasks </a:t>
            </a: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One-way listening or reading activities in which learners must demonstrate an understanding of what they have heard and read.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Interpersonal Tasks </a:t>
            </a: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Two-way, interactive speaking activities that require learners to communicate in a spontaneous manner without the use of a written script.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Presentational Tasks </a:t>
            </a: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Prepared, generally formal speaking or writing activities involving one-way communication to an audience of listeners or speakers.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 b="0" l="2999" r="0" t="51997"/>
          <a:stretch/>
        </p:blipFill>
        <p:spPr>
          <a:xfrm>
            <a:off x="76200" y="381000"/>
            <a:ext cx="9058274" cy="5799136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/>
          <p:nvPr/>
        </p:nvSpPr>
        <p:spPr>
          <a:xfrm>
            <a:off x="389550" y="367200"/>
            <a:ext cx="8364900" cy="6123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High School Credits</a:t>
            </a:r>
          </a:p>
        </p:txBody>
      </p:sp>
      <p:graphicFrame>
        <p:nvGraphicFramePr>
          <p:cNvPr id="120" name="Shape 120"/>
          <p:cNvGraphicFramePr/>
          <p:nvPr/>
        </p:nvGraphicFramePr>
        <p:xfrm>
          <a:off x="966787" y="304006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{A7E42F20-F0E2-41C7-ACB3-25AD970F3C02}</a:tableStyleId>
              </a:tblPr>
              <a:tblGrid>
                <a:gridCol w="252400"/>
                <a:gridCol w="306375"/>
                <a:gridCol w="304800"/>
                <a:gridCol w="228600"/>
                <a:gridCol w="381000"/>
                <a:gridCol w="228600"/>
                <a:gridCol w="304800"/>
                <a:gridCol w="228600"/>
                <a:gridCol w="379400"/>
                <a:gridCol w="230175"/>
                <a:gridCol w="304800"/>
                <a:gridCol w="303200"/>
                <a:gridCol w="304800"/>
                <a:gridCol w="228600"/>
                <a:gridCol w="381000"/>
                <a:gridCol w="230175"/>
                <a:gridCol w="303200"/>
                <a:gridCol w="230175"/>
                <a:gridCol w="455600"/>
                <a:gridCol w="533400"/>
                <a:gridCol w="1600200"/>
              </a:tblGrid>
              <a:tr h="639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2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3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4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5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6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7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8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9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10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11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12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13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14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15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16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17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18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19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20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1" i="0" sz="1800" u="none" cap="none" strike="noStrike">
                        <a:solidFill>
                          <a:srgbClr val="000000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b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1" i="1" lang="en-US" sz="16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College coursework 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366700">
                <a:tc gridSpan="9"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Performance Ratings — No Carnegie Unit Credits</a:t>
                      </a: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CUC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 rowSpan="2" hMerge="1"/>
                <a:tc rowSpan="2" hMerge="1"/>
                <a:tc rowSpan="2" hMerge="1"/>
                <a:tc rowSpan="2" hMerge="1"/>
                <a:tc rowSpan="2" hMerge="1"/>
                <a:tc rowSpan="2" hMerge="1"/>
                <a:tc rowSpan="2" hMerge="1"/>
                <a:tc rowSpan="2"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B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A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B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A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B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A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B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A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B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A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Nunito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0000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A</a:t>
                      </a: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 vMerge="1"/>
              </a:tr>
              <a:tr h="1004875">
                <a:tc gridSpan="9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hMerge="1" v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CUC</a:t>
                      </a:r>
                      <a:b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7E3BC"/>
                    </a:solidFill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CUC</a:t>
                      </a:r>
                      <a:b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b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DDE8"/>
                    </a:solidFill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CUC</a:t>
                      </a:r>
                      <a:b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b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5B9B7"/>
                    </a:solidFill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CUC</a:t>
                      </a:r>
                      <a:br>
                        <a:rPr b="0" i="0" lang="en-US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12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2A1C7"/>
                    </a:solidFill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CUC</a:t>
                      </a: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12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First</a:t>
                      </a: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CUC</a:t>
                      </a: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</a:p>
                  </a:txBody>
                  <a:tcPr marT="0" marB="0" marR="76200" marL="7620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548DD4"/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121" name="Shape 121"/>
          <p:cNvSpPr txBox="1"/>
          <p:nvPr/>
        </p:nvSpPr>
        <p:spPr>
          <a:xfrm>
            <a:off x="733425" y="3040061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889000" y="3124200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3" name="Shape 123"/>
          <p:cNvGraphicFramePr/>
          <p:nvPr/>
        </p:nvGraphicFramePr>
        <p:xfrm>
          <a:off x="466725" y="1882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{A7E42F20-F0E2-41C7-ACB3-25AD970F3C02}</a:tableStyleId>
              </a:tblPr>
              <a:tblGrid>
                <a:gridCol w="568325"/>
                <a:gridCol w="850900"/>
                <a:gridCol w="850900"/>
                <a:gridCol w="850900"/>
                <a:gridCol w="852475"/>
                <a:gridCol w="850900"/>
                <a:gridCol w="850900"/>
                <a:gridCol w="852475"/>
                <a:gridCol w="850900"/>
                <a:gridCol w="850900"/>
              </a:tblGrid>
              <a:tr h="366700"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br>
                        <a:rPr b="0" i="0" lang="en-US" sz="17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</a:p>
                  </a:txBody>
                  <a:tcPr marT="43950" marB="43950" marR="73225" marL="732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NOVICE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INTERMEDIATE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ADVANCED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</a:tr>
              <a:tr h="79057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Low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Mid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High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Low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Mid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High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Low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Mid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1" i="0" lang="en-US" sz="170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High</a:t>
                      </a:r>
                    </a:p>
                  </a:txBody>
                  <a:tcPr marT="43950" marB="43950" marR="73225" marL="732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4" name="Shape 124"/>
          <p:cNvSpPr txBox="1"/>
          <p:nvPr/>
        </p:nvSpPr>
        <p:spPr>
          <a:xfrm>
            <a:off x="457200" y="3292475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917575" y="3192461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389550" y="367200"/>
            <a:ext cx="8364900" cy="61236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1155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5100" y="552462"/>
            <a:ext cx="5513324" cy="575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