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61" r:id="rId2"/>
    <p:sldId id="258" r:id="rId3"/>
    <p:sldId id="282" r:id="rId4"/>
    <p:sldId id="284" r:id="rId5"/>
    <p:sldId id="285" r:id="rId6"/>
    <p:sldId id="286" r:id="rId7"/>
    <p:sldId id="305" r:id="rId8"/>
    <p:sldId id="308" r:id="rId9"/>
    <p:sldId id="307" r:id="rId10"/>
    <p:sldId id="304" r:id="rId11"/>
    <p:sldId id="293" r:id="rId12"/>
    <p:sldId id="296" r:id="rId13"/>
    <p:sldId id="292" r:id="rId14"/>
    <p:sldId id="279" r:id="rId15"/>
    <p:sldId id="288" r:id="rId16"/>
    <p:sldId id="289" r:id="rId17"/>
    <p:sldId id="291" r:id="rId18"/>
    <p:sldId id="290" r:id="rId19"/>
    <p:sldId id="309" r:id="rId20"/>
    <p:sldId id="294" r:id="rId21"/>
    <p:sldId id="295" r:id="rId22"/>
    <p:sldId id="297" r:id="rId23"/>
    <p:sldId id="298" r:id="rId24"/>
    <p:sldId id="299" r:id="rId25"/>
    <p:sldId id="300" r:id="rId26"/>
    <p:sldId id="301" r:id="rId27"/>
    <p:sldId id="302" r:id="rId28"/>
    <p:sldId id="275" r:id="rId29"/>
    <p:sldId id="269" r:id="rId30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1pPr>
    <a:lvl2pPr marL="0" marR="0" indent="457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2pPr>
    <a:lvl3pPr marL="0" marR="0" indent="914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3pPr>
    <a:lvl4pPr marL="0" marR="0" indent="1371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4pPr>
    <a:lvl5pPr marL="0" marR="0" indent="18288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5pPr>
    <a:lvl6pPr marL="0" marR="0" indent="22860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6pPr>
    <a:lvl7pPr marL="0" marR="0" indent="2743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7pPr>
    <a:lvl8pPr marL="0" marR="0" indent="3200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8pPr>
    <a:lvl9pPr marL="0" marR="0" indent="3657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6498"/>
    <a:srgbClr val="DEEBFF"/>
    <a:srgbClr val="1783CB"/>
    <a:srgbClr val="166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3"/>
    <p:restoredTop sz="94681"/>
  </p:normalViewPr>
  <p:slideViewPr>
    <p:cSldViewPr snapToGrid="0" snapToObjects="1">
      <p:cViewPr varScale="1">
        <p:scale>
          <a:sx n="75" d="100"/>
          <a:sy n="75" d="100"/>
        </p:scale>
        <p:origin x="160" y="4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'2023'!$D$5</c:f>
              <c:strCache>
                <c:ptCount val="1"/>
                <c:pt idx="0">
                  <c:v>Expenditures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AF-4E00-B53D-B447DB7561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AF-4E00-B53D-B447DB7561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AF-4E00-B53D-B447DB7561CB}"/>
              </c:ext>
            </c:extLst>
          </c:dPt>
          <c:cat>
            <c:strRef>
              <c:f>'2023'!$C$6:$C$8</c:f>
              <c:strCache>
                <c:ptCount val="3"/>
                <c:pt idx="0">
                  <c:v>Salaries and Related Costs</c:v>
                </c:pt>
                <c:pt idx="1">
                  <c:v>Programs and Services Less 254</c:v>
                </c:pt>
                <c:pt idx="2">
                  <c:v>Utilities and Maintenance  Only</c:v>
                </c:pt>
              </c:strCache>
            </c:strRef>
          </c:cat>
          <c:val>
            <c:numRef>
              <c:f>'2023'!$D$6:$D$8</c:f>
              <c:numCache>
                <c:formatCode>_(* #,##0_);_(* \(#,##0\);_(* "-"??_);_(@_)</c:formatCode>
                <c:ptCount val="3"/>
                <c:pt idx="0">
                  <c:v>290323460</c:v>
                </c:pt>
                <c:pt idx="1">
                  <c:v>23298779</c:v>
                </c:pt>
                <c:pt idx="2">
                  <c:v>11877498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AF-4E00-B53D-B447DB756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0.37714</cdr:x>
      <cdr:y>0.59071</cdr:y>
    </cdr:from>
    <cdr:to>
      <cdr:x>0.62286</cdr:x>
      <cdr:y>0.79737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39694" y="6287277"/>
          <a:ext cx="5433851" cy="21995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821531" rtl="0" fontAlgn="auto" latinLnBrk="0" hangingPunct="0">
            <a:lnSpc>
              <a:spcPct val="80000"/>
            </a:lnSpc>
            <a:spcBef>
              <a:spcPts val="400"/>
            </a:spcBef>
            <a:spcAft>
              <a:spcPts val="0"/>
            </a:spcAft>
            <a:buClrTx/>
            <a:buSzTx/>
            <a:buFontTx/>
            <a:buNone/>
            <a:tabLst>
              <a:tab pos="812800" algn="l"/>
            </a:tabLst>
          </a:pPr>
          <a:r>
            <a:rPr lang="en-US" sz="5400" b="1" i="0" spc="-26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Graphik Compact Regular"/>
            </a:rPr>
            <a:t>Salaries and Related Costs</a:t>
          </a:r>
        </a:p>
        <a:p xmlns:a="http://schemas.openxmlformats.org/drawingml/2006/main">
          <a:pPr marL="0" marR="0" indent="0" algn="ctr" defTabSz="821531" rtl="0" fontAlgn="auto" latinLnBrk="0" hangingPunct="0">
            <a:lnSpc>
              <a:spcPct val="80000"/>
            </a:lnSpc>
            <a:spcBef>
              <a:spcPts val="400"/>
            </a:spcBef>
            <a:spcAft>
              <a:spcPts val="0"/>
            </a:spcAft>
            <a:buClrTx/>
            <a:buSzTx/>
            <a:buFontTx/>
            <a:buNone/>
            <a:tabLst>
              <a:tab pos="812800" algn="l"/>
            </a:tabLst>
          </a:pPr>
          <a:r>
            <a:rPr kumimoji="0" lang="en-US" sz="5400" b="1" i="0" u="none" strike="noStrike" cap="none" spc="-26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Graphik Compact Regular"/>
            </a:rPr>
            <a:t>89.19%</a:t>
          </a:r>
        </a:p>
      </cdr:txBody>
    </cdr:sp>
  </cdr:relSizeAnchor>
  <cdr:relSizeAnchor xmlns:cdr="http://schemas.openxmlformats.org/drawingml/2006/chartDrawing">
    <cdr:from>
      <cdr:x>0</cdr:x>
      <cdr:y>0.0567</cdr:y>
    </cdr:from>
    <cdr:to>
      <cdr:x>0.25692</cdr:x>
      <cdr:y>0.33546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1295401" y="603504"/>
          <a:ext cx="5681333" cy="2966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821531" rtl="0" fontAlgn="auto" latinLnBrk="0" hangingPunct="0">
            <a:lnSpc>
              <a:spcPct val="80000"/>
            </a:lnSpc>
            <a:spcBef>
              <a:spcPts val="400"/>
            </a:spcBef>
            <a:spcAft>
              <a:spcPts val="0"/>
            </a:spcAft>
            <a:buClrTx/>
            <a:buSzTx/>
            <a:buFontTx/>
            <a:buNone/>
            <a:tabLst>
              <a:tab pos="812800" algn="l"/>
            </a:tabLst>
          </a:pPr>
          <a:r>
            <a:rPr kumimoji="0" lang="en-US" sz="5400" b="1" i="0" u="none" strike="noStrike" cap="none" spc="-2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Graphik Compact Regular"/>
            </a:rPr>
            <a:t>Programs </a:t>
          </a:r>
        </a:p>
        <a:p xmlns:a="http://schemas.openxmlformats.org/drawingml/2006/main">
          <a:pPr marL="0" marR="0" indent="0" algn="ctr" defTabSz="821531" rtl="0" fontAlgn="auto" latinLnBrk="0" hangingPunct="0">
            <a:lnSpc>
              <a:spcPct val="80000"/>
            </a:lnSpc>
            <a:spcBef>
              <a:spcPts val="400"/>
            </a:spcBef>
            <a:spcAft>
              <a:spcPts val="0"/>
            </a:spcAft>
            <a:buClrTx/>
            <a:buSzTx/>
            <a:buFontTx/>
            <a:buNone/>
            <a:tabLst>
              <a:tab pos="812800" algn="l"/>
            </a:tabLst>
          </a:pPr>
          <a:r>
            <a:rPr kumimoji="0" lang="en-US" sz="5400" b="1" i="0" u="none" strike="noStrike" cap="none" spc="-2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Graphik Compact Regular"/>
            </a:rPr>
            <a:t>and </a:t>
          </a:r>
        </a:p>
        <a:p xmlns:a="http://schemas.openxmlformats.org/drawingml/2006/main">
          <a:pPr marL="0" marR="0" indent="0" algn="ctr" defTabSz="821531" rtl="0" fontAlgn="auto" latinLnBrk="0" hangingPunct="0">
            <a:lnSpc>
              <a:spcPct val="80000"/>
            </a:lnSpc>
            <a:spcBef>
              <a:spcPts val="400"/>
            </a:spcBef>
            <a:spcAft>
              <a:spcPts val="0"/>
            </a:spcAft>
            <a:buClrTx/>
            <a:buSzTx/>
            <a:buFontTx/>
            <a:buNone/>
            <a:tabLst>
              <a:tab pos="812800" algn="l"/>
            </a:tabLst>
          </a:pPr>
          <a:r>
            <a:rPr kumimoji="0" lang="en-US" sz="5400" b="1" i="0" u="none" strike="noStrike" cap="none" spc="-2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Graphik Compact Regular"/>
            </a:rPr>
            <a:t>Services</a:t>
          </a:r>
        </a:p>
        <a:p xmlns:a="http://schemas.openxmlformats.org/drawingml/2006/main">
          <a:pPr marL="0" marR="0" indent="0" algn="ctr" defTabSz="821531" rtl="0" fontAlgn="auto" latinLnBrk="0" hangingPunct="0">
            <a:lnSpc>
              <a:spcPct val="80000"/>
            </a:lnSpc>
            <a:spcBef>
              <a:spcPts val="400"/>
            </a:spcBef>
            <a:spcAft>
              <a:spcPts val="0"/>
            </a:spcAft>
            <a:buClrTx/>
            <a:buSzTx/>
            <a:buFontTx/>
            <a:buNone/>
            <a:tabLst>
              <a:tab pos="812800" algn="l"/>
            </a:tabLst>
          </a:pPr>
          <a:r>
            <a:rPr lang="en-US" sz="5400" b="1" i="0" spc="-26" dirty="0">
              <a:solidFill>
                <a:srgbClr val="000000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Graphik Compact Regular"/>
            </a:rPr>
            <a:t>7.16%</a:t>
          </a:r>
          <a:endParaRPr kumimoji="0" lang="en-US" sz="5400" b="1" i="0" u="none" strike="noStrike" cap="none" spc="-26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Arimo" panose="020B0604020202020204" pitchFamily="34" charset="0"/>
            <a:ea typeface="Arimo" panose="020B0604020202020204" pitchFamily="34" charset="0"/>
            <a:cs typeface="Arimo" panose="020B0604020202020204" pitchFamily="34" charset="0"/>
            <a:sym typeface="Graphik Compact Regular"/>
          </a:endParaRPr>
        </a:p>
      </cdr:txBody>
    </cdr:sp>
  </cdr:relSizeAnchor>
  <cdr:relSizeAnchor xmlns:cdr="http://schemas.openxmlformats.org/drawingml/2006/chartDrawing">
    <cdr:from>
      <cdr:x>0.20689</cdr:x>
      <cdr:y>0.09769</cdr:y>
    </cdr:from>
    <cdr:to>
      <cdr:x>0.40372</cdr:x>
      <cdr:y>0.09769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C8162702-BE02-7440-B18C-226A1EAC60F9}"/>
            </a:ext>
          </a:extLst>
        </cdr:cNvPr>
        <cdr:cNvCxnSpPr/>
      </cdr:nvCxnSpPr>
      <cdr:spPr>
        <a:xfrm xmlns:a="http://schemas.openxmlformats.org/drawingml/2006/main">
          <a:off x="4575048" y="1039676"/>
          <a:ext cx="4352799" cy="0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0.76512</cdr:x>
      <cdr:y>0.06866</cdr:y>
    </cdr:from>
    <cdr:to>
      <cdr:x>0.9694</cdr:x>
      <cdr:y>0.28014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6919355" y="730829"/>
          <a:ext cx="4517293" cy="22508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821531" rtl="0" fontAlgn="auto" latinLnBrk="0" hangingPunct="0">
            <a:lnSpc>
              <a:spcPct val="80000"/>
            </a:lnSpc>
            <a:spcBef>
              <a:spcPts val="400"/>
            </a:spcBef>
            <a:spcAft>
              <a:spcPts val="0"/>
            </a:spcAft>
            <a:buClrTx/>
            <a:buSzTx/>
            <a:buFontTx/>
            <a:buNone/>
            <a:tabLst>
              <a:tab pos="812800" algn="l"/>
            </a:tabLst>
          </a:pPr>
          <a:r>
            <a:rPr kumimoji="0" lang="en-US" sz="5400" b="1" i="0" u="none" strike="noStrike" cap="none" spc="-2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Graphik Compact Regular"/>
            </a:rPr>
            <a:t>Utilities and </a:t>
          </a:r>
        </a:p>
        <a:p xmlns:a="http://schemas.openxmlformats.org/drawingml/2006/main">
          <a:pPr marL="0" marR="0" indent="0" algn="ctr" defTabSz="821531" rtl="0" fontAlgn="auto" latinLnBrk="0" hangingPunct="0">
            <a:lnSpc>
              <a:spcPct val="80000"/>
            </a:lnSpc>
            <a:spcBef>
              <a:spcPts val="400"/>
            </a:spcBef>
            <a:spcAft>
              <a:spcPts val="0"/>
            </a:spcAft>
            <a:buClrTx/>
            <a:buSzTx/>
            <a:buFontTx/>
            <a:buNone/>
            <a:tabLst>
              <a:tab pos="812800" algn="l"/>
            </a:tabLst>
          </a:pPr>
          <a:r>
            <a:rPr lang="en-US" sz="5400" b="1" i="0" spc="-26" dirty="0">
              <a:solidFill>
                <a:srgbClr val="000000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Graphik Compact Regular"/>
            </a:rPr>
            <a:t>Maintenance</a:t>
          </a:r>
        </a:p>
        <a:p xmlns:a="http://schemas.openxmlformats.org/drawingml/2006/main">
          <a:pPr marL="0" marR="0" indent="0" algn="ctr" defTabSz="821531" rtl="0" fontAlgn="auto" latinLnBrk="0" hangingPunct="0">
            <a:lnSpc>
              <a:spcPct val="80000"/>
            </a:lnSpc>
            <a:spcBef>
              <a:spcPts val="400"/>
            </a:spcBef>
            <a:spcAft>
              <a:spcPts val="0"/>
            </a:spcAft>
            <a:buClrTx/>
            <a:buSzTx/>
            <a:buFontTx/>
            <a:buNone/>
            <a:tabLst>
              <a:tab pos="812800" algn="l"/>
            </a:tabLst>
          </a:pPr>
          <a:r>
            <a:rPr kumimoji="0" lang="en-US" sz="5400" b="1" i="0" u="none" strike="noStrike" cap="none" spc="-2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Graphik Compact Regular"/>
            </a:rPr>
            <a:t>3.65%</a:t>
          </a:r>
        </a:p>
      </cdr:txBody>
    </cdr:sp>
  </cdr:relSizeAnchor>
  <cdr:relSizeAnchor xmlns:cdr="http://schemas.openxmlformats.org/drawingml/2006/chartDrawing">
    <cdr:from>
      <cdr:x>0.48062</cdr:x>
      <cdr:y>0.09769</cdr:y>
    </cdr:from>
    <cdr:to>
      <cdr:x>0.76428</cdr:x>
      <cdr:y>0.09769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7092A15E-6ECF-F84C-89A4-22636ABCF9EB}"/>
            </a:ext>
          </a:extLst>
        </cdr:cNvPr>
        <cdr:cNvCxnSpPr/>
      </cdr:nvCxnSpPr>
      <cdr:spPr>
        <a:xfrm xmlns:a="http://schemas.openxmlformats.org/drawingml/2006/main">
          <a:off x="10628376" y="1039676"/>
          <a:ext cx="6272784" cy="0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1224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4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gradFill flip="none" rotWithShape="1">
          <a:gsLst>
            <a:gs pos="0">
              <a:schemeClr val="accent1">
                <a:hueOff val="-10783065"/>
                <a:satOff val="-5128"/>
                <a:lumOff val="-5691"/>
              </a:schemeClr>
            </a:gs>
            <a:gs pos="12859">
              <a:srgbClr val="B8B631"/>
            </a:gs>
            <a:gs pos="41653">
              <a:srgbClr val="76BC21"/>
            </a:gs>
            <a:gs pos="63394">
              <a:srgbClr val="53905B"/>
            </a:gs>
            <a:gs pos="100000">
              <a:schemeClr val="accent1">
                <a:hueOff val="-383956"/>
                <a:satOff val="-49489"/>
                <a:lumOff val="-28892"/>
              </a:schemeClr>
            </a:gs>
          </a:gsLst>
          <a:lin ang="1944946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</p:spPr>
        <p:txBody>
          <a:bodyPr anchor="b"/>
          <a:lstStyle>
            <a:lvl1pPr defTabSz="1160859">
              <a:defRPr sz="13300" b="0" spc="0">
                <a:latin typeface="Aleo Bold"/>
                <a:ea typeface="Aleo Bold"/>
                <a:cs typeface="Aleo Bold"/>
                <a:sym typeface="Aleo Bold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</p:spPr>
        <p:txBody>
          <a:bodyPr numCol="1" spcCol="38100"/>
          <a:lstStyle>
            <a:lvl1pPr defTabSz="584200">
              <a:spcBef>
                <a:spcPts val="0"/>
              </a:spcBef>
              <a:defRPr sz="3500" cap="all" spc="-104"/>
            </a:lvl1pPr>
            <a:lvl2pPr defTabSz="584200">
              <a:spcBef>
                <a:spcPts val="0"/>
              </a:spcBef>
              <a:defRPr sz="3500" cap="all" spc="-104"/>
            </a:lvl2pPr>
            <a:lvl3pPr defTabSz="584200">
              <a:spcBef>
                <a:spcPts val="0"/>
              </a:spcBef>
              <a:defRPr sz="3500" cap="all" spc="-104"/>
            </a:lvl3pPr>
            <a:lvl4pPr defTabSz="584200">
              <a:spcBef>
                <a:spcPts val="0"/>
              </a:spcBef>
              <a:defRPr sz="3500" cap="all" spc="-104"/>
            </a:lvl4pPr>
            <a:lvl5pPr defTabSz="584200">
              <a:spcBef>
                <a:spcPts val="0"/>
              </a:spcBef>
              <a:defRPr sz="3500" cap="all" spc="-104"/>
            </a:lvl5pPr>
          </a:lstStyle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" name="Lexington_District_One_Full_Legal_Logo_reversed.png">
            <a:extLst>
              <a:ext uri="{FF2B5EF4-FFF2-40B4-BE49-F238E27FC236}">
                <a16:creationId xmlns:a16="http://schemas.microsoft.com/office/drawing/2014/main" id="{4CB2341E-EEBE-6245-984D-AD1501100A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49" y="10856119"/>
            <a:ext cx="3853636" cy="1938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nward as One.jpg">
            <a:extLst>
              <a:ext uri="{FF2B5EF4-FFF2-40B4-BE49-F238E27FC236}">
                <a16:creationId xmlns:a16="http://schemas.microsoft.com/office/drawing/2014/main" id="{CD5704EC-7929-3B45-A41D-39775DDBC7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75" y="10884443"/>
            <a:ext cx="5276850" cy="1910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6FF27C-C655-4341-AA39-5C572CBEE33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95400" y="1408176"/>
            <a:ext cx="22515576" cy="115477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Chart</a:t>
            </a:r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40281"/>
            <a:ext cx="22515576" cy="1267895"/>
          </a:xfrm>
          <a:prstGeom prst="rect">
            <a:avLst/>
          </a:prstGeom>
        </p:spPr>
        <p:txBody>
          <a:bodyPr anchor="b">
            <a:normAutofit/>
          </a:bodyPr>
          <a:lstStyle>
            <a:lvl1pPr defTabSz="1160859">
              <a:defRPr sz="7200" b="0" spc="0">
                <a:latin typeface="Aleo Bold"/>
                <a:ea typeface="Aleo Bold"/>
                <a:cs typeface="Aleo Bold"/>
                <a:sym typeface="Aleo Bold"/>
              </a:defRPr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5" name="Author and Date">
            <a:extLst>
              <a:ext uri="{FF2B5EF4-FFF2-40B4-BE49-F238E27FC236}">
                <a16:creationId xmlns:a16="http://schemas.microsoft.com/office/drawing/2014/main" id="{59C1B1CF-D0CA-5D4E-A7CC-95A467C5AF1C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 numCol="1" spcCol="38100"/>
          <a:lstStyle>
            <a:lvl1pPr>
              <a:spcBef>
                <a:spcPts val="3200"/>
              </a:spcBef>
              <a:defRPr sz="2000" cap="all" spc="-59">
                <a:latin typeface="Aleo-Regular"/>
                <a:ea typeface="Aleo-Regular"/>
                <a:cs typeface="Aleo-Regular"/>
                <a:sym typeface="Aleo-Regular"/>
              </a:defRPr>
            </a:lvl1pPr>
          </a:lstStyle>
          <a:p>
            <a:r>
              <a:rPr dirty="0"/>
              <a:t>Author and Date</a:t>
            </a:r>
          </a:p>
        </p:txBody>
      </p:sp>
    </p:spTree>
    <p:extLst>
      <p:ext uri="{BB962C8B-B14F-4D97-AF65-F5344CB8AC3E}">
        <p14:creationId xmlns:p14="http://schemas.microsoft.com/office/powerpoint/2010/main" val="307069489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5702797" cy="429261"/>
          </a:xfrm>
          <a:prstGeom prst="rect">
            <a:avLst/>
          </a:prstGeom>
        </p:spPr>
        <p:txBody>
          <a:bodyPr numCol="1" spcCol="38100"/>
          <a:lstStyle>
            <a:lvl1pPr>
              <a:spcBef>
                <a:spcPts val="3200"/>
              </a:spcBef>
              <a:defRPr sz="2000" cap="all" spc="-59">
                <a:latin typeface="Aleo-Regular"/>
                <a:ea typeface="Aleo-Regular"/>
                <a:cs typeface="Aleo-Regular"/>
                <a:sym typeface="Aleo-Regular"/>
              </a:defRPr>
            </a:lvl1pPr>
          </a:lstStyle>
          <a:p>
            <a:r>
              <a:t>Author and Date</a:t>
            </a:r>
          </a:p>
        </p:txBody>
      </p:sp>
      <p:sp>
        <p:nvSpPr>
          <p:cNvPr id="45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 numCol="1" spcCol="38100"/>
          <a:lstStyle>
            <a:lvl1pPr defTabSz="584200">
              <a:spcBef>
                <a:spcPts val="0"/>
              </a:spcBef>
              <a:defRPr sz="3500" cap="all" spc="0">
                <a:latin typeface="Aleo Bold"/>
                <a:ea typeface="Aleo Bold"/>
                <a:cs typeface="Aleo Bold"/>
                <a:sym typeface="Aleo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1">
              <a:hueOff val="-10783065"/>
              <a:satOff val="-5128"/>
              <a:lumOff val="-569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/>
          <a:lstStyle>
            <a:lvl1pPr>
              <a:defRPr b="0">
                <a:latin typeface="Aleo Bold"/>
                <a:ea typeface="Aleo Bold"/>
                <a:cs typeface="Aleo Bold"/>
                <a:sym typeface="Aleo Bold"/>
              </a:defRPr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499"/>
            <a:ext cx="21869400" cy="6433742"/>
          </a:xfrm>
          <a:prstGeom prst="rect">
            <a:avLst/>
          </a:prstGeom>
        </p:spPr>
        <p:txBody>
          <a:bodyPr numCol="1" spcCol="38100"/>
          <a:lstStyle>
            <a:lvl1pPr marL="571500" marR="0" indent="-571500" algn="l" defTabSz="584200" eaLnBrk="1" fontAlgn="auto" latinLnBrk="0" hangingPunct="1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166598"/>
              </a:buClr>
              <a:buSzTx/>
              <a:buFont typeface=".Lucida Grande UI Regular"/>
              <a:buChar char="►"/>
              <a:tabLst/>
              <a:defRPr/>
            </a:lvl1pPr>
          </a:lstStyle>
          <a:p>
            <a:r>
              <a:rPr dirty="0"/>
              <a:t>Slide bullet text</a:t>
            </a:r>
            <a:endParaRPr lang="en-US" dirty="0"/>
          </a:p>
          <a:p>
            <a:r>
              <a:rPr lang="en-US" dirty="0"/>
              <a:t>Slide bullet text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166598"/>
              </a:buClr>
              <a:buSzTx/>
              <a:buFont typeface=".Lucida Grande UI Regular"/>
              <a:buChar char="►"/>
              <a:tabLst/>
              <a:defRPr/>
            </a:pPr>
            <a:r>
              <a:rPr lang="en-US" dirty="0"/>
              <a:t>Slide bullet text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166598"/>
              </a:buClr>
              <a:buSzTx/>
              <a:buFont typeface=".Lucida Grande UI Regular"/>
              <a:buChar char="►"/>
              <a:tabLst/>
              <a:defRPr/>
            </a:pPr>
            <a:r>
              <a:rPr lang="en-US" dirty="0"/>
              <a:t>Slide bullet text</a:t>
            </a:r>
          </a:p>
        </p:txBody>
      </p:sp>
      <p:pic>
        <p:nvPicPr>
          <p:cNvPr id="50" name="Lexington_District_One_Full_Legal_Logo_PMS 647.jpg" descr="Lexington_District_One_Full_Legal_Logo_PMS 6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47689" y="11894913"/>
            <a:ext cx="3153711" cy="15891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gradFill flip="none" rotWithShape="1">
          <a:gsLst>
            <a:gs pos="0">
              <a:schemeClr val="accent1">
                <a:hueOff val="-10783065"/>
                <a:satOff val="-5128"/>
                <a:lumOff val="-5691"/>
              </a:schemeClr>
            </a:gs>
            <a:gs pos="12859">
              <a:srgbClr val="B8B631"/>
            </a:gs>
            <a:gs pos="41653">
              <a:srgbClr val="76BC21"/>
            </a:gs>
            <a:gs pos="63394">
              <a:srgbClr val="53905B"/>
            </a:gs>
            <a:gs pos="100000">
              <a:schemeClr val="accent1">
                <a:hueOff val="-383956"/>
                <a:satOff val="-49489"/>
                <a:lumOff val="-28892"/>
              </a:schemeClr>
            </a:gs>
          </a:gsLst>
          <a:lin ang="2248821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z="10200" b="0" spc="0">
                <a:latin typeface="Aleo Bold"/>
                <a:ea typeface="Aleo Bold"/>
                <a:cs typeface="Aleo Bold"/>
                <a:sym typeface="Aleo Bold"/>
              </a:defRPr>
            </a:lvl1pPr>
          </a:lstStyle>
          <a:p>
            <a:r>
              <a:rPr dirty="0"/>
              <a:t>Section Title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Onward as One.jpg" descr="Onward as 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71772"/>
            <a:ext cx="24384000" cy="8836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04D059-ADBA-114D-9521-21F5C8E4B60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3925101" y="0"/>
            <a:ext cx="10564813" cy="1371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Photo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 numCol="1" spcCol="38100"/>
          <a:lstStyle>
            <a:lvl1pPr marL="571500" indent="-571500">
              <a:buClr>
                <a:srgbClr val="166598"/>
              </a:buClr>
              <a:buFont typeface=".Lucida Grande UI Regular"/>
              <a:buChar char="►"/>
              <a:defRPr/>
            </a:lvl1pPr>
          </a:lstStyle>
          <a:p>
            <a:r>
              <a:rPr dirty="0"/>
              <a:t>Slide bullet text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1">
              <a:hueOff val="-10783065"/>
              <a:satOff val="-5128"/>
              <a:lumOff val="-569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 numCol="1" spcCol="38100"/>
          <a:lstStyle>
            <a:lvl1pPr>
              <a:spcBef>
                <a:spcPts val="3200"/>
              </a:spcBef>
              <a:defRPr sz="2000" cap="all" spc="-59">
                <a:latin typeface="Aleo-Regular"/>
                <a:ea typeface="Aleo-Regular"/>
                <a:cs typeface="Aleo-Regular"/>
                <a:sym typeface="Aleo-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6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/>
          <a:lstStyle>
            <a:lvl1pPr>
              <a:defRPr b="0">
                <a:latin typeface="Aleo Bold"/>
                <a:ea typeface="Aleo Bold"/>
                <a:cs typeface="Aleo Bold"/>
                <a:sym typeface="Aleo Bold"/>
              </a:defRPr>
            </a:lvl1pPr>
          </a:lstStyle>
          <a:p>
            <a:r>
              <a:t>Slide Title</a:t>
            </a:r>
          </a:p>
        </p:txBody>
      </p:sp>
      <p:sp>
        <p:nvSpPr>
          <p:cNvPr id="70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 numCol="1" spcCol="38100"/>
          <a:lstStyle>
            <a:lvl1pPr defTabSz="584200">
              <a:spcBef>
                <a:spcPts val="0"/>
              </a:spcBef>
              <a:defRPr sz="3500" cap="all" spc="0">
                <a:latin typeface="Aleo Bold"/>
                <a:ea typeface="Aleo Bold"/>
                <a:cs typeface="Aleo Bold"/>
                <a:sym typeface="Aleo Bold"/>
              </a:defRPr>
            </a:lvl1pPr>
          </a:lstStyle>
          <a:p>
            <a:r>
              <a:rPr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418025280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 numCol="1" spcCol="38100"/>
          <a:lstStyle>
            <a:lvl1pPr algn="ctr">
              <a:spcBef>
                <a:spcPts val="3200"/>
              </a:spcBef>
              <a:defRPr sz="3500" cap="all" spc="-104"/>
            </a:lvl1pPr>
          </a:lstStyle>
          <a:p>
            <a:r>
              <a:t>Fact information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numCol="1" spcCol="38100" anchor="b"/>
          <a:lstStyle>
            <a:lvl1pPr algn="ctr" defTabSz="825500">
              <a:lnSpc>
                <a:spcPct val="70000"/>
              </a:lnSpc>
              <a:spcBef>
                <a:spcPts val="0"/>
              </a:spcBef>
              <a:defRPr sz="22400" cap="all" spc="-448"/>
            </a:lvl1pPr>
            <a:lvl2pPr algn="ctr" defTabSz="825500">
              <a:lnSpc>
                <a:spcPct val="70000"/>
              </a:lnSpc>
              <a:spcBef>
                <a:spcPts val="0"/>
              </a:spcBef>
              <a:defRPr sz="22400" cap="all" spc="-448"/>
            </a:lvl2pPr>
            <a:lvl3pPr algn="ctr" defTabSz="825500">
              <a:lnSpc>
                <a:spcPct val="70000"/>
              </a:lnSpc>
              <a:spcBef>
                <a:spcPts val="0"/>
              </a:spcBef>
              <a:defRPr sz="22400" cap="all" spc="-448"/>
            </a:lvl3pPr>
            <a:lvl4pPr algn="ctr" defTabSz="825500">
              <a:lnSpc>
                <a:spcPct val="70000"/>
              </a:lnSpc>
              <a:spcBef>
                <a:spcPts val="0"/>
              </a:spcBef>
              <a:defRPr sz="22400" cap="all" spc="-448"/>
            </a:lvl4pPr>
            <a:lvl5pPr algn="ctr" defTabSz="825500">
              <a:lnSpc>
                <a:spcPct val="70000"/>
              </a:lnSpc>
              <a:spcBef>
                <a:spcPts val="0"/>
              </a:spcBef>
              <a:defRPr sz="22400" cap="all" spc="-448"/>
            </a:lvl5pPr>
          </a:lstStyle>
          <a:p>
            <a:r>
              <a:rPr dirty="0"/>
              <a:t>100%</a:t>
            </a:r>
          </a:p>
        </p:txBody>
      </p:sp>
      <p:sp>
        <p:nvSpPr>
          <p:cNvPr id="124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1">
              <a:hueOff val="-10783065"/>
              <a:satOff val="-5128"/>
              <a:lumOff val="-569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" name="Author and Date">
            <a:extLst>
              <a:ext uri="{FF2B5EF4-FFF2-40B4-BE49-F238E27FC236}">
                <a16:creationId xmlns:a16="http://schemas.microsoft.com/office/drawing/2014/main" id="{772FC319-5F71-3943-AD35-E3346B179EF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 numCol="1" spcCol="38100"/>
          <a:lstStyle>
            <a:lvl1pPr>
              <a:spcBef>
                <a:spcPts val="3200"/>
              </a:spcBef>
              <a:defRPr sz="2000" cap="all" spc="-59">
                <a:latin typeface="Aleo-Regular"/>
                <a:ea typeface="Aleo-Regular"/>
                <a:cs typeface="Aleo-Regular"/>
                <a:sym typeface="Aleo-Regular"/>
              </a:defRPr>
            </a:lvl1pPr>
          </a:lstStyle>
          <a:p>
            <a:r>
              <a:rPr dirty="0"/>
              <a:t>Author and Date</a:t>
            </a:r>
          </a:p>
        </p:txBody>
      </p:sp>
      <p:pic>
        <p:nvPicPr>
          <p:cNvPr id="7" name="Lexington_District_One_Full_Legal_Logo_PMS 647.jpg" descr="Lexington_District_One_Full_Legal_Logo_PMS 647.jpg">
            <a:extLst>
              <a:ext uri="{FF2B5EF4-FFF2-40B4-BE49-F238E27FC236}">
                <a16:creationId xmlns:a16="http://schemas.microsoft.com/office/drawing/2014/main" id="{9064FE4D-752A-3441-B052-B74CF4FDD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0747690" y="11894913"/>
            <a:ext cx="3153711" cy="15891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51004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95400" y="3316942"/>
            <a:ext cx="21869400" cy="836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3469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1">
              <a:hueOff val="-10783065"/>
              <a:satOff val="-5128"/>
              <a:lumOff val="-569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" name="Rectangle"/>
          <p:cNvSpPr txBox="1"/>
          <p:nvPr/>
        </p:nvSpPr>
        <p:spPr>
          <a:xfrm>
            <a:off x="1295400" y="12955885"/>
            <a:ext cx="5702797" cy="42926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 algn="l" defTabSz="584200">
              <a:lnSpc>
                <a:spcPct val="100000"/>
              </a:lnSpc>
              <a:spcBef>
                <a:spcPts val="3200"/>
              </a:spcBef>
              <a:tabLst/>
              <a:defRPr sz="2000" cap="all" spc="-59">
                <a:latin typeface="Aleo-Regular"/>
                <a:ea typeface="Aleo-Regular"/>
                <a:cs typeface="Aleo-Regular"/>
                <a:sym typeface="Aleo-Regular"/>
              </a:defRPr>
            </a:pPr>
            <a:endParaRPr/>
          </a:p>
        </p:txBody>
      </p:sp>
      <p:pic>
        <p:nvPicPr>
          <p:cNvPr id="5" name="Lexington_District_One_Full_Legal_Logo_PMS 647.jpg" descr="Lexington_District_One_Full_Legal_Logo_PMS 647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747690" y="11894913"/>
            <a:ext cx="3153711" cy="158912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Title"/>
          <p:cNvSpPr txBox="1">
            <a:spLocks noGrp="1"/>
          </p:cNvSpPr>
          <p:nvPr>
            <p:ph type="title"/>
          </p:nvPr>
        </p:nvSpPr>
        <p:spPr>
          <a:xfrm>
            <a:off x="1295400" y="1620698"/>
            <a:ext cx="21869400" cy="1696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2" r:id="rId3"/>
    <p:sldLayoutId id="2147483655" r:id="rId4"/>
    <p:sldLayoutId id="2147483664" r:id="rId5"/>
    <p:sldLayoutId id="2147483666" r:id="rId6"/>
    <p:sldLayoutId id="2147483667" r:id="rId7"/>
  </p:sldLayoutIdLst>
  <p:transition spd="med"/>
  <p:hf hdr="0" dt="0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all" spc="0" baseline="0">
          <a:solidFill>
            <a:srgbClr val="000000"/>
          </a:solidFill>
          <a:uFillTx/>
          <a:latin typeface="Aleo" panose="020F0502020204030203" pitchFamily="34" charset="77"/>
          <a:ea typeface="+mn-ea"/>
          <a:cs typeface="+mn-cs"/>
          <a:sym typeface="Graphik"/>
        </a:defRPr>
      </a:lvl1pPr>
      <a:lvl2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all" spc="-400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all" spc="-400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all" spc="-400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all" spc="-400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all" spc="-400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all" spc="-400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all" spc="-400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all" spc="-400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mo Bold"/>
          <a:ea typeface="Arimo Bold"/>
          <a:cs typeface="Arimo Bold"/>
          <a:sym typeface="Arimo Bold"/>
        </a:defRPr>
      </a:lvl1pPr>
      <a:lvl2pPr marL="0" marR="0" indent="457200" algn="l" defTabSz="58420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mo Bold"/>
          <a:ea typeface="Arimo Bold"/>
          <a:cs typeface="Arimo Bold"/>
          <a:sym typeface="Arimo Bold"/>
        </a:defRPr>
      </a:lvl2pPr>
      <a:lvl3pPr marL="0" marR="0" indent="914400" algn="l" defTabSz="58420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mo Bold"/>
          <a:ea typeface="Arimo Bold"/>
          <a:cs typeface="Arimo Bold"/>
          <a:sym typeface="Arimo Bold"/>
        </a:defRPr>
      </a:lvl3pPr>
      <a:lvl4pPr marL="0" marR="0" indent="1371600" algn="l" defTabSz="58420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mo Bold"/>
          <a:ea typeface="Arimo Bold"/>
          <a:cs typeface="Arimo Bold"/>
          <a:sym typeface="Arimo Bold"/>
        </a:defRPr>
      </a:lvl4pPr>
      <a:lvl5pPr marL="0" marR="0" indent="1828800" algn="l" defTabSz="58420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mo Bold"/>
          <a:ea typeface="Arimo Bold"/>
          <a:cs typeface="Arimo Bold"/>
          <a:sym typeface="Arimo Bold"/>
        </a:defRPr>
      </a:lvl5pPr>
      <a:lvl6pPr marL="0" marR="0" indent="2286000" algn="l" defTabSz="58420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mo Bold"/>
          <a:ea typeface="Arimo Bold"/>
          <a:cs typeface="Arimo Bold"/>
          <a:sym typeface="Arimo Bold"/>
        </a:defRPr>
      </a:lvl6pPr>
      <a:lvl7pPr marL="0" marR="0" indent="2743200" algn="l" defTabSz="58420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mo Bold"/>
          <a:ea typeface="Arimo Bold"/>
          <a:cs typeface="Arimo Bold"/>
          <a:sym typeface="Arimo Bold"/>
        </a:defRPr>
      </a:lvl7pPr>
      <a:lvl8pPr marL="0" marR="0" indent="3200400" algn="l" defTabSz="58420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mo Bold"/>
          <a:ea typeface="Arimo Bold"/>
          <a:cs typeface="Arimo Bold"/>
          <a:sym typeface="Arimo Bold"/>
        </a:defRPr>
      </a:lvl8pPr>
      <a:lvl9pPr marL="0" marR="0" indent="3657600" algn="l" defTabSz="58420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mo Bold"/>
          <a:ea typeface="Arimo Bold"/>
          <a:cs typeface="Arimo Bold"/>
          <a:sym typeface="Arimo 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id="{75F84F27-9AC4-6A40-80ED-3EE49FD7691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85" y="4383881"/>
            <a:ext cx="21870929" cy="4700588"/>
          </a:xfrm>
          <a:prstGeom prst="rect">
            <a:avLst/>
          </a:prstGeom>
        </p:spPr>
      </p:pic>
      <p:pic>
        <p:nvPicPr>
          <p:cNvPr id="12" name="PFE element 2">
            <a:extLst>
              <a:ext uri="{FF2B5EF4-FFF2-40B4-BE49-F238E27FC236}">
                <a16:creationId xmlns:a16="http://schemas.microsoft.com/office/drawing/2014/main" id="{79B384F0-C183-724D-8A87-677CB47167A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65" y="9269074"/>
            <a:ext cx="21870969" cy="1401647"/>
          </a:xfrm>
          <a:prstGeom prst="rect">
            <a:avLst/>
          </a:prstGeom>
        </p:spPr>
      </p:pic>
      <p:pic>
        <p:nvPicPr>
          <p:cNvPr id="4" name="Lexington_District_One_Full_Legal_Logo_reversed.png">
            <a:extLst>
              <a:ext uri="{FF2B5EF4-FFF2-40B4-BE49-F238E27FC236}">
                <a16:creationId xmlns:a16="http://schemas.microsoft.com/office/drawing/2014/main" id="{B2CBE998-45EB-5C42-980C-7B96D37DC0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49" y="10856119"/>
            <a:ext cx="3853636" cy="1938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nward as One.jpg">
            <a:extLst>
              <a:ext uri="{FF2B5EF4-FFF2-40B4-BE49-F238E27FC236}">
                <a16:creationId xmlns:a16="http://schemas.microsoft.com/office/drawing/2014/main" id="{17E5296F-CA01-604E-B14F-ED77D3D883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75" y="10884443"/>
            <a:ext cx="5276850" cy="1910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33">
            <a:extLst>
              <a:ext uri="{FF2B5EF4-FFF2-40B4-BE49-F238E27FC236}">
                <a16:creationId xmlns:a16="http://schemas.microsoft.com/office/drawing/2014/main" id="{3F08DB6A-88DD-E242-B7E7-D3D182213C3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69" y="12950146"/>
            <a:ext cx="9729788" cy="603152"/>
          </a:xfrm>
          <a:prstGeom prst="rect">
            <a:avLst/>
          </a:prstGeom>
        </p:spPr>
      </p:pic>
      <p:pic>
        <p:nvPicPr>
          <p:cNvPr id="13" name="PFE element 34">
            <a:extLst>
              <a:ext uri="{FF2B5EF4-FFF2-40B4-BE49-F238E27FC236}">
                <a16:creationId xmlns:a16="http://schemas.microsoft.com/office/drawing/2014/main" id="{0565C890-B574-6347-B8F3-A2EB3A7AEDD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20" y="1617983"/>
            <a:ext cx="21870960" cy="1783814"/>
          </a:xfrm>
          <a:prstGeom prst="rect">
            <a:avLst/>
          </a:prstGeom>
        </p:spPr>
      </p:pic>
      <p:pic>
        <p:nvPicPr>
          <p:cNvPr id="17" name="PFE element 35">
            <a:extLst>
              <a:ext uri="{FF2B5EF4-FFF2-40B4-BE49-F238E27FC236}">
                <a16:creationId xmlns:a16="http://schemas.microsoft.com/office/drawing/2014/main" id="{8B7910AE-10BA-8447-AB28-9900785D66C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96" y="3289843"/>
            <a:ext cx="18527711" cy="5895975"/>
          </a:xfrm>
          <a:prstGeom prst="rect">
            <a:avLst/>
          </a:prstGeom>
        </p:spPr>
      </p:pic>
      <p:pic>
        <p:nvPicPr>
          <p:cNvPr id="19" name="PFE element 36">
            <a:extLst>
              <a:ext uri="{FF2B5EF4-FFF2-40B4-BE49-F238E27FC236}">
                <a16:creationId xmlns:a16="http://schemas.microsoft.com/office/drawing/2014/main" id="{282B644D-7BDF-B942-A776-AB0198E257A6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486685"/>
            <a:ext cx="13017481" cy="4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021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59179158"/>
              </p:ext>
            </p:extLst>
          </p:nvPr>
        </p:nvGraphicFramePr>
        <p:xfrm>
          <a:off x="1295400" y="2121345"/>
          <a:ext cx="17538192" cy="680732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157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2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3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4389">
                  <a:extLst>
                    <a:ext uri="{9D8B030D-6E8A-4147-A177-3AD203B41FA5}">
                      <a16:colId xmlns:a16="http://schemas.microsoft.com/office/drawing/2014/main" val="1129027063"/>
                    </a:ext>
                  </a:extLst>
                </a:gridCol>
              </a:tblGrid>
              <a:tr h="1473323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Year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*Membership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Increase (Decrease)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Percent</a:t>
                      </a:r>
                      <a:endParaRPr lang="en-US" sz="4400" b="1" i="0" u="none" strike="noStrike" dirty="0">
                        <a:solidFill>
                          <a:schemeClr val="bg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857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2016–17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24,895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477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2.0%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674110"/>
                  </a:ext>
                </a:extLst>
              </a:tr>
              <a:tr h="741857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2017–18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25,511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616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2.5%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6768"/>
                  </a:ext>
                </a:extLst>
              </a:tr>
              <a:tr h="741857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2018–19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25,999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488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1.9%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790211"/>
                  </a:ext>
                </a:extLst>
              </a:tr>
              <a:tr h="741857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2019–20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26,507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508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1.9%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778542"/>
                  </a:ext>
                </a:extLst>
              </a:tr>
              <a:tr h="741857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2020–21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26,346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(161)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(0.6%)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2021–22**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27,082***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736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2.8%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857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2022–23****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27,692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610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2.3%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PFE element 38">
            <a:extLst>
              <a:ext uri="{FF2B5EF4-FFF2-40B4-BE49-F238E27FC236}">
                <a16:creationId xmlns:a16="http://schemas.microsoft.com/office/drawing/2014/main" id="{5378351F-FBE8-6B4D-94C0-59DECC3D362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59" y="474488"/>
            <a:ext cx="22518658" cy="1269211"/>
          </a:xfrm>
          <a:prstGeom prst="rect">
            <a:avLst/>
          </a:prstGeom>
        </p:spPr>
      </p:pic>
      <p:pic>
        <p:nvPicPr>
          <p:cNvPr id="16" name="PFE element 39">
            <a:extLst>
              <a:ext uri="{FF2B5EF4-FFF2-40B4-BE49-F238E27FC236}">
                <a16:creationId xmlns:a16="http://schemas.microsoft.com/office/drawing/2014/main" id="{6705D161-719F-094E-AE64-18E9A898E25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6" y="12950160"/>
            <a:ext cx="11444288" cy="440712"/>
          </a:xfrm>
          <a:prstGeom prst="rect">
            <a:avLst/>
          </a:prstGeom>
        </p:spPr>
      </p:pic>
      <p:pic>
        <p:nvPicPr>
          <p:cNvPr id="20" name="PFE element 40">
            <a:extLst>
              <a:ext uri="{FF2B5EF4-FFF2-40B4-BE49-F238E27FC236}">
                <a16:creationId xmlns:a16="http://schemas.microsoft.com/office/drawing/2014/main" id="{69134AFC-6F5C-6349-AA30-36432B1F5F7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60" y="9099397"/>
            <a:ext cx="17538672" cy="1123950"/>
          </a:xfrm>
          <a:prstGeom prst="rect">
            <a:avLst/>
          </a:prstGeom>
        </p:spPr>
      </p:pic>
      <p:pic>
        <p:nvPicPr>
          <p:cNvPr id="22" name="PFE element 41">
            <a:extLst>
              <a:ext uri="{FF2B5EF4-FFF2-40B4-BE49-F238E27FC236}">
                <a16:creationId xmlns:a16="http://schemas.microsoft.com/office/drawing/2014/main" id="{060F9C50-8919-9946-8D8F-199D746CBEA5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309215"/>
            <a:ext cx="3267075" cy="473640"/>
          </a:xfrm>
          <a:prstGeom prst="rect">
            <a:avLst/>
          </a:prstGeom>
        </p:spPr>
      </p:pic>
      <p:pic>
        <p:nvPicPr>
          <p:cNvPr id="24" name="PFE element 42">
            <a:extLst>
              <a:ext uri="{FF2B5EF4-FFF2-40B4-BE49-F238E27FC236}">
                <a16:creationId xmlns:a16="http://schemas.microsoft.com/office/drawing/2014/main" id="{0F217554-8707-6A41-9C66-0D296CC05CF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76" y="10975222"/>
            <a:ext cx="15951184" cy="473640"/>
          </a:xfrm>
          <a:prstGeom prst="rect">
            <a:avLst/>
          </a:prstGeom>
        </p:spPr>
      </p:pic>
      <p:pic>
        <p:nvPicPr>
          <p:cNvPr id="26" name="PFE element 43">
            <a:extLst>
              <a:ext uri="{FF2B5EF4-FFF2-40B4-BE49-F238E27FC236}">
                <a16:creationId xmlns:a16="http://schemas.microsoft.com/office/drawing/2014/main" id="{5A40DD59-5D0B-DB44-8080-17717FC5490F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641229"/>
            <a:ext cx="9436074" cy="4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1879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44">
            <a:extLst>
              <a:ext uri="{FF2B5EF4-FFF2-40B4-BE49-F238E27FC236}">
                <a16:creationId xmlns:a16="http://schemas.microsoft.com/office/drawing/2014/main" id="{2FCB0A94-9CF7-E34A-B3A5-75E1E8A900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56" y="2515508"/>
            <a:ext cx="21959888" cy="8120063"/>
          </a:xfrm>
          <a:prstGeom prst="rect">
            <a:avLst/>
          </a:prstGeom>
        </p:spPr>
      </p:pic>
      <p:pic>
        <p:nvPicPr>
          <p:cNvPr id="7" name="PFE element 45">
            <a:extLst>
              <a:ext uri="{FF2B5EF4-FFF2-40B4-BE49-F238E27FC236}">
                <a16:creationId xmlns:a16="http://schemas.microsoft.com/office/drawing/2014/main" id="{1CA8A5C4-75A6-A64F-88B8-49F3C046C43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59" y="1492632"/>
            <a:ext cx="22518658" cy="830309"/>
          </a:xfrm>
          <a:prstGeom prst="rect">
            <a:avLst/>
          </a:prstGeom>
        </p:spPr>
      </p:pic>
      <p:pic>
        <p:nvPicPr>
          <p:cNvPr id="11" name="PFE element 46">
            <a:extLst>
              <a:ext uri="{FF2B5EF4-FFF2-40B4-BE49-F238E27FC236}">
                <a16:creationId xmlns:a16="http://schemas.microsoft.com/office/drawing/2014/main" id="{E2EF0CE7-8390-1843-8FEE-A433B57B062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6" y="12950160"/>
            <a:ext cx="11444288" cy="440712"/>
          </a:xfrm>
          <a:prstGeom prst="rect">
            <a:avLst/>
          </a:prstGeom>
        </p:spPr>
      </p:pic>
      <p:pic>
        <p:nvPicPr>
          <p:cNvPr id="19" name="PFE element 47">
            <a:extLst>
              <a:ext uri="{FF2B5EF4-FFF2-40B4-BE49-F238E27FC236}">
                <a16:creationId xmlns:a16="http://schemas.microsoft.com/office/drawing/2014/main" id="{E719D0C2-90B9-A64A-83D9-2E794B71742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0829630"/>
            <a:ext cx="19421475" cy="7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1112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48">
            <a:extLst>
              <a:ext uri="{FF2B5EF4-FFF2-40B4-BE49-F238E27FC236}">
                <a16:creationId xmlns:a16="http://schemas.microsoft.com/office/drawing/2014/main" id="{3BC09178-1223-6947-81F6-45AD6C51F96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410201"/>
            <a:ext cx="218694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7010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762847813"/>
              </p:ext>
            </p:extLst>
          </p:nvPr>
        </p:nvGraphicFramePr>
        <p:xfrm>
          <a:off x="1295400" y="2377440"/>
          <a:ext cx="21363432" cy="994101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60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4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Category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FTE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Amount 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63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Certified and Licensed Professionals – Elementary School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26.00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$1,764,997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Certified and Licensed Professionals – Middle School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1.50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   108,406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Certified and Licensed Professionals – High</a:t>
                      </a:r>
                      <a:r>
                        <a:rPr lang="en-US" sz="2800" b="1" i="0" u="none" strike="noStrike" baseline="0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School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2.00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   144,540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65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School Counselor – High</a:t>
                      </a:r>
                      <a:r>
                        <a:rPr lang="en-US" sz="2800" b="1" i="0" u="none" strike="noStrike" baseline="0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School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1.00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     72,271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76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Certified Positions – District Wide (ESOL, Lead Teachers)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1.80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   130,086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21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Interventionists – Middle School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4.00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   289,079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Interventionists – Elementary School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5.75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     415,553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36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Math</a:t>
                      </a:r>
                      <a:r>
                        <a:rPr lang="en-US" sz="2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Coach – Middle School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1.00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72,270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236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Behavior Interventionists – Elementary School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5.00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     361,349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221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Certified and Licensed Professionals –</a:t>
                      </a:r>
                      <a:r>
                        <a:rPr lang="en-US" sz="2800" b="1" i="0" u="none" strike="noStrike" baseline="0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Special Needs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12.20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   881,694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799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Funding Modification shift due to new funding plan from At Risk 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34289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3.42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273,422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9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Pool Positions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sng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6.00 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sng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433,619 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74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Total Net Changes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69.67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$4,947,286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PFE element 50">
            <a:extLst>
              <a:ext uri="{FF2B5EF4-FFF2-40B4-BE49-F238E27FC236}">
                <a16:creationId xmlns:a16="http://schemas.microsoft.com/office/drawing/2014/main" id="{8B919201-A277-834B-A756-2B8234A1A67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54" y="927552"/>
            <a:ext cx="22518667" cy="1257300"/>
          </a:xfrm>
          <a:prstGeom prst="rect">
            <a:avLst/>
          </a:prstGeom>
        </p:spPr>
      </p:pic>
      <p:pic>
        <p:nvPicPr>
          <p:cNvPr id="12" name="PFE element 51">
            <a:extLst>
              <a:ext uri="{FF2B5EF4-FFF2-40B4-BE49-F238E27FC236}">
                <a16:creationId xmlns:a16="http://schemas.microsoft.com/office/drawing/2014/main" id="{03D6F586-43B3-A445-9D9E-857BDC2399B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6" y="12950160"/>
            <a:ext cx="11444288" cy="4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0085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52">
            <a:extLst>
              <a:ext uri="{FF2B5EF4-FFF2-40B4-BE49-F238E27FC236}">
                <a16:creationId xmlns:a16="http://schemas.microsoft.com/office/drawing/2014/main" id="{700FDD16-6346-0248-B78D-A81DB67A6BF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38" y="12950121"/>
            <a:ext cx="10517172" cy="479035"/>
          </a:xfrm>
          <a:prstGeom prst="rect">
            <a:avLst/>
          </a:prstGeom>
        </p:spPr>
      </p:pic>
      <p:pic>
        <p:nvPicPr>
          <p:cNvPr id="13" name="PFE element 53">
            <a:extLst>
              <a:ext uri="{FF2B5EF4-FFF2-40B4-BE49-F238E27FC236}">
                <a16:creationId xmlns:a16="http://schemas.microsoft.com/office/drawing/2014/main" id="{90F6C95E-DEF4-3C43-A20F-8B9F5C3260B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35" y="1617934"/>
            <a:ext cx="21872530" cy="1783911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41053770"/>
              </p:ext>
            </p:extLst>
          </p:nvPr>
        </p:nvGraphicFramePr>
        <p:xfrm>
          <a:off x="1295400" y="3072001"/>
          <a:ext cx="20485608" cy="590079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952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6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6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Category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FTE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Amount 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166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438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Certified and Licensed Professionals – Middle School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9.00 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$ 650,426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343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Behavioral Health Counselor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1.00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   72,270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83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Interventionists – Middle School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sng" strike="noStrike" baseline="0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</a:t>
                      </a:r>
                      <a:r>
                        <a:rPr lang="en-US" sz="4000" b="1" i="0" u="sng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4.00</a:t>
                      </a:r>
                      <a:r>
                        <a:rPr lang="en-US" sz="40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1" i="0" u="sng" strike="noStrike" baseline="0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289,079</a:t>
                      </a:r>
                      <a:endParaRPr lang="en-US" sz="4000" b="1" i="0" u="sng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3439"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Total Net Changes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14.00 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$1,011,775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" name="PFE element 55">
            <a:extLst>
              <a:ext uri="{FF2B5EF4-FFF2-40B4-BE49-F238E27FC236}">
                <a16:creationId xmlns:a16="http://schemas.microsoft.com/office/drawing/2014/main" id="{9B748F14-1487-BB40-85AF-E9BD7AF9D57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99" y="9215698"/>
            <a:ext cx="17322786" cy="9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401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56">
            <a:extLst>
              <a:ext uri="{FF2B5EF4-FFF2-40B4-BE49-F238E27FC236}">
                <a16:creationId xmlns:a16="http://schemas.microsoft.com/office/drawing/2014/main" id="{8416B7C0-F8DA-344C-9DD6-EB23C7CF013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38" y="12948162"/>
            <a:ext cx="10059972" cy="464664"/>
          </a:xfrm>
          <a:prstGeom prst="rect">
            <a:avLst/>
          </a:prstGeom>
        </p:spPr>
      </p:pic>
      <p:pic>
        <p:nvPicPr>
          <p:cNvPr id="12" name="PFE element 57">
            <a:extLst>
              <a:ext uri="{FF2B5EF4-FFF2-40B4-BE49-F238E27FC236}">
                <a16:creationId xmlns:a16="http://schemas.microsoft.com/office/drawing/2014/main" id="{4D040E67-49BB-BE41-AB88-21EE01B7972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35" y="1617909"/>
            <a:ext cx="21872530" cy="1783962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6712320"/>
              </p:ext>
            </p:extLst>
          </p:nvPr>
        </p:nvGraphicFramePr>
        <p:xfrm>
          <a:off x="1295400" y="3693605"/>
          <a:ext cx="21400008" cy="723907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028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3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934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Category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FTE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Amount 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166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875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Support Staff</a:t>
                      </a:r>
                      <a:r>
                        <a:rPr lang="en-US" sz="3600" b="1" i="0" u="none" strike="noStrike" baseline="0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– Instructional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10.00 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$  380,915 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875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Support Staff</a:t>
                      </a:r>
                      <a:r>
                        <a:rPr lang="en-US" sz="3600" b="1" i="0" u="none" strike="noStrike" baseline="0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– Non-instructional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10.00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   492,187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637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Support Staff</a:t>
                      </a:r>
                      <a:r>
                        <a:rPr lang="en-US" sz="3600" b="1" i="0" u="none" strike="noStrike" baseline="0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– Instructional – Special Needs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12.00 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   493,470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School Administrator – Assistant Principal</a:t>
                      </a:r>
                      <a:r>
                        <a:rPr lang="en-US" sz="3600" b="1" i="0" u="none" strike="noStrike" baseline="0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(LMS &amp; WKMS)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2.00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231,968 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739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Central Services Staff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4289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u="sng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3.00</a:t>
                      </a:r>
                      <a:endParaRPr lang="en-US" sz="3600" b="1" i="0" u="sng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sng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258,656</a:t>
                      </a:r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1875"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Total Net Changes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37.00 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$1,857,196 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61344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281949860"/>
              </p:ext>
            </p:extLst>
          </p:nvPr>
        </p:nvGraphicFramePr>
        <p:xfrm>
          <a:off x="1295400" y="1656719"/>
          <a:ext cx="21857208" cy="1121077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073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0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0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05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305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297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Category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General Fund FTE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General Fund Amount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ESSER </a:t>
                      </a:r>
                    </a:p>
                    <a:p>
                      <a:pPr algn="ctr" rtl="0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FTE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ESSER Amount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Total Additional FTE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Total Additional Amount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3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Certified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and Licensed Professionals – Elementary School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26.00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$1,764,997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26.00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$1,764,997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9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Certified Licensed Professionals – Middle School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1.50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108,406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9.00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650,429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10.50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758,835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1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Certified and Licensed Professionals – High School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2.00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144,540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2.00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144,540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497840"/>
                  </a:ext>
                </a:extLst>
              </a:tr>
              <a:tr h="5083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School Counselor – High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School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1.00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72,271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1.00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72,271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7533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Certified Positions – District Wide (ESOL, Lead Teachers)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1.80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130,086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1.80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130,086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498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Interventionists – Elementary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School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5.75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415,553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5.75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415,553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168893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Interventionists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– Middle School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4.00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289,079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4.00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289,079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8.00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578,158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849128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Math Coach – Middle School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1.00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72,270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1.00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72,270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Behavior Interventionists – Elementary School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5.00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361,349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5.00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361,349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55453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Behavior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Health Counselor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1.00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72,270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1.00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72,270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0392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Certified and Licensed Professionals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– Special Needs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12.20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881,694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12.20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881,694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302760"/>
                  </a:ext>
                </a:extLst>
              </a:tr>
              <a:tr h="5539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Funding modification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shift due to new funding plan for At Risk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3.42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273,422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3.42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273,422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26109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Pool Positions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6.00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433,619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6.00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433,619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014394"/>
                  </a:ext>
                </a:extLst>
              </a:tr>
              <a:tr h="2860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Support Staff – Instructional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10.00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380,915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10.00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380,915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292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Support Staff – Non-instructional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10.00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492,187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10.00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492,187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63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Support Staff –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Instructional – Special Needs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12.00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493,470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12.00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493,470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518582"/>
                  </a:ext>
                </a:extLst>
              </a:tr>
              <a:tr h="4028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School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Administrator – Assistant Principal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2.00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231,968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2.00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231,968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838770"/>
                  </a:ext>
                </a:extLst>
              </a:tr>
              <a:tr h="47559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Central Services Administrative Staff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sng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3.00 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sng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258,656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_____</a:t>
                      </a:r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__________  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sng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3.00</a:t>
                      </a:r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                              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sng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258,656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1781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Total Net Changes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106.67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$6,804,482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     14.00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$1,011,778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120.67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$7,816,260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8" name="PFE element 60">
            <a:extLst>
              <a:ext uri="{FF2B5EF4-FFF2-40B4-BE49-F238E27FC236}">
                <a16:creationId xmlns:a16="http://schemas.microsoft.com/office/drawing/2014/main" id="{DDFFD1C5-CB68-FD45-A187-DDEC9BFC4D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54" y="139537"/>
            <a:ext cx="22518667" cy="1269384"/>
          </a:xfrm>
          <a:prstGeom prst="rect">
            <a:avLst/>
          </a:prstGeom>
        </p:spPr>
      </p:pic>
      <p:pic>
        <p:nvPicPr>
          <p:cNvPr id="12" name="PFE element 61">
            <a:extLst>
              <a:ext uri="{FF2B5EF4-FFF2-40B4-BE49-F238E27FC236}">
                <a16:creationId xmlns:a16="http://schemas.microsoft.com/office/drawing/2014/main" id="{3DE51C62-F540-1C40-AE62-AFA31467ED4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6" y="13055126"/>
            <a:ext cx="11444288" cy="4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4126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39740647"/>
              </p:ext>
            </p:extLst>
          </p:nvPr>
        </p:nvGraphicFramePr>
        <p:xfrm>
          <a:off x="1295400" y="1899119"/>
          <a:ext cx="21253704" cy="954171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217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262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Category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Amount 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941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Step</a:t>
                      </a:r>
                      <a:r>
                        <a:rPr lang="en-US" sz="3600" b="1" i="0" u="none" strike="noStrike" baseline="0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increase for all eligible employees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$3,710,564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477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State mandated employer retirement and</a:t>
                      </a:r>
                      <a:r>
                        <a:rPr lang="en-US" sz="3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health insurance increase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5,314,229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741326"/>
                  </a:ext>
                </a:extLst>
              </a:tr>
              <a:tr h="613113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Certified salary</a:t>
                      </a:r>
                      <a:r>
                        <a:rPr lang="en-US" sz="3600" b="1" i="0" u="none" strike="noStrike" baseline="0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schedule adjustment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5,385,571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0793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Bus driver salary schedule increase</a:t>
                      </a:r>
                      <a:r>
                        <a:rPr lang="en-US" sz="3600" b="1" i="0" u="none" strike="noStrike" baseline="0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based on state budget proviso with additional starting pay starting at $17/hour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455,094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262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1% increase</a:t>
                      </a:r>
                      <a:r>
                        <a:rPr lang="en-US" sz="3600" b="1" i="0" u="none" strike="noStrike" baseline="0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for certified, support and administrative staff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2,303,039 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262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Athletic supplement</a:t>
                      </a:r>
                      <a:r>
                        <a:rPr lang="en-US" sz="3600" b="1" i="0" u="none" strike="noStrike" baseline="0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increases and additions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159,162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0262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Fine arts supplement increases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13,797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0262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Substitute</a:t>
                      </a:r>
                      <a:r>
                        <a:rPr lang="en-US" sz="3600" b="1" i="0" u="none" strike="noStrike" baseline="0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retention bonuses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172,475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0262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Eliminate</a:t>
                      </a:r>
                      <a:r>
                        <a:rPr lang="en-US" sz="3600" b="1" i="0" u="none" strike="noStrike" baseline="0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</a:t>
                      </a:r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grade 5 on support salary schedule and migrate employees</a:t>
                      </a:r>
                      <a:r>
                        <a:rPr lang="en-US" sz="3600" b="1" i="0" u="none" strike="noStrike" baseline="0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to grade 6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solidFill>
                            <a:schemeClr val="dk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547,378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0262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Reconcile pay to actual years of experience</a:t>
                      </a:r>
                      <a:r>
                        <a:rPr lang="en-US" sz="3600" b="1" i="0" u="none" strike="noStrike" baseline="0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for certified staff over step 31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197,211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0262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Supplements, temporary salaries and other adjustments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sng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237,847</a:t>
                      </a:r>
                      <a:endParaRPr lang="en-US" sz="3600" b="1" i="0" u="sng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91908"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Total Other Salaries and Related Fringes Increases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$18,496,367 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8" name="PFE element 63">
            <a:extLst>
              <a:ext uri="{FF2B5EF4-FFF2-40B4-BE49-F238E27FC236}">
                <a16:creationId xmlns:a16="http://schemas.microsoft.com/office/drawing/2014/main" id="{2E521B08-B715-6240-BB4D-BAEE4B2126B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72" y="137798"/>
            <a:ext cx="22520232" cy="1272860"/>
          </a:xfrm>
          <a:prstGeom prst="rect">
            <a:avLst/>
          </a:prstGeom>
        </p:spPr>
      </p:pic>
      <p:pic>
        <p:nvPicPr>
          <p:cNvPr id="12" name="PFE element 64">
            <a:extLst>
              <a:ext uri="{FF2B5EF4-FFF2-40B4-BE49-F238E27FC236}">
                <a16:creationId xmlns:a16="http://schemas.microsoft.com/office/drawing/2014/main" id="{AC949508-EBC8-1144-9A11-0A3834DAD11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6" y="12950160"/>
            <a:ext cx="11444288" cy="4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005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art">
            <a:extLst>
              <a:ext uri="{FF2B5EF4-FFF2-40B4-BE49-F238E27FC236}">
                <a16:creationId xmlns:a16="http://schemas.microsoft.com/office/drawing/2014/main" id="{DE3C0729-B5CD-8747-B81E-98034A2AB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30" y="1986934"/>
            <a:ext cx="22200704" cy="12402341"/>
          </a:xfrm>
          <a:prstGeom prst="rect">
            <a:avLst/>
          </a:prstGeom>
        </p:spPr>
      </p:pic>
      <p:pic>
        <p:nvPicPr>
          <p:cNvPr id="6" name="PFE element 66">
            <a:extLst>
              <a:ext uri="{FF2B5EF4-FFF2-40B4-BE49-F238E27FC236}">
                <a16:creationId xmlns:a16="http://schemas.microsoft.com/office/drawing/2014/main" id="{CBBFADBE-4485-8847-B404-1C8C3B35581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60" y="138050"/>
            <a:ext cx="22518656" cy="2011032"/>
          </a:xfrm>
          <a:prstGeom prst="rect">
            <a:avLst/>
          </a:prstGeom>
        </p:spPr>
      </p:pic>
      <p:pic>
        <p:nvPicPr>
          <p:cNvPr id="12" name="PFE element 67">
            <a:extLst>
              <a:ext uri="{FF2B5EF4-FFF2-40B4-BE49-F238E27FC236}">
                <a16:creationId xmlns:a16="http://schemas.microsoft.com/office/drawing/2014/main" id="{F41FF563-56CC-D043-8EE3-9FE76F41FEA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6" y="12950160"/>
            <a:ext cx="11444288" cy="4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0957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518A3-11FA-4F43-AFD8-A387039C8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" b="9637"/>
          <a:stretch/>
        </p:blipFill>
        <p:spPr>
          <a:xfrm>
            <a:off x="13819188" y="-2032"/>
            <a:ext cx="10564812" cy="13692632"/>
          </a:xfrm>
          <a:prstGeom prst="rect">
            <a:avLst/>
          </a:prstGeom>
        </p:spPr>
      </p:pic>
      <p:pic>
        <p:nvPicPr>
          <p:cNvPr id="6" name="PFE element 6">
            <a:extLst>
              <a:ext uri="{FF2B5EF4-FFF2-40B4-BE49-F238E27FC236}">
                <a16:creationId xmlns:a16="http://schemas.microsoft.com/office/drawing/2014/main" id="{765847C8-E742-304C-B05A-0182F97FF08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6" y="4446080"/>
            <a:ext cx="11444288" cy="7696200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:a16="http://schemas.microsoft.com/office/drawing/2014/main" id="{C2352BCB-B22D-2941-A386-B2BB57F8CBA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6" y="12974223"/>
            <a:ext cx="11444288" cy="440712"/>
          </a:xfrm>
          <a:prstGeom prst="rect">
            <a:avLst/>
          </a:prstGeom>
        </p:spPr>
      </p:pic>
      <p:pic>
        <p:nvPicPr>
          <p:cNvPr id="14" name="PFE element 8">
            <a:extLst>
              <a:ext uri="{FF2B5EF4-FFF2-40B4-BE49-F238E27FC236}">
                <a16:creationId xmlns:a16="http://schemas.microsoft.com/office/drawing/2014/main" id="{7DC752D0-F8A6-7E4E-9025-0E68B6E0BC1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6" y="1625600"/>
            <a:ext cx="11444288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3809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671326681"/>
              </p:ext>
            </p:extLst>
          </p:nvPr>
        </p:nvGraphicFramePr>
        <p:xfrm>
          <a:off x="1295400" y="1321908"/>
          <a:ext cx="21893783" cy="1140419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23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Category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Amount 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620">
                <a:tc>
                  <a:txBody>
                    <a:bodyPr/>
                    <a:lstStyle/>
                    <a:p>
                      <a:pPr marL="0" marR="0" lvl="0" indent="0" algn="l" defTabSz="34289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Instructional Services Division</a:t>
                      </a:r>
                    </a:p>
                  </a:txBody>
                  <a:tcPr anchor="ctr">
                    <a:solidFill>
                      <a:srgbClr val="16649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41245"/>
                  </a:ext>
                </a:extLst>
              </a:tr>
              <a:tr h="561756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Contractual Services 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$175,292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Residential</a:t>
                      </a:r>
                      <a:r>
                        <a:rPr lang="en-US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Care Services for Students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100,000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13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USC Masters Cohort</a:t>
                      </a:r>
                      <a:r>
                        <a:rPr lang="en-US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– Teachers Reimburse District with Payroll Deductions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160,680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Travel 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108,991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Human Resources Division</a:t>
                      </a:r>
                    </a:p>
                  </a:txBody>
                  <a:tcPr anchor="ctr">
                    <a:solidFill>
                      <a:srgbClr val="16649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Workers Compensation Insurance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526,553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Staff Services</a:t>
                      </a:r>
                      <a:r>
                        <a:rPr lang="en-US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International Teachers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123,825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Information Technology Division</a:t>
                      </a:r>
                    </a:p>
                  </a:txBody>
                  <a:tcPr anchor="ctr">
                    <a:solidFill>
                      <a:srgbClr val="16649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Technology Supplies and Software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293,772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Operations Division</a:t>
                      </a:r>
                    </a:p>
                  </a:txBody>
                  <a:tcPr anchor="ctr">
                    <a:solidFill>
                      <a:srgbClr val="16649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Utilities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422,902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Maintenance Department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536,597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Property and Casualty</a:t>
                      </a:r>
                      <a:r>
                        <a:rPr lang="en-US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Insurance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282,500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Student Services Division</a:t>
                      </a:r>
                    </a:p>
                  </a:txBody>
                  <a:tcPr anchor="ctr">
                    <a:solidFill>
                      <a:srgbClr val="16649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Health and Transportation Departments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154,758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School Allocations</a:t>
                      </a:r>
                    </a:p>
                  </a:txBody>
                  <a:tcPr anchor="ctr">
                    <a:solidFill>
                      <a:srgbClr val="16649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90,631</a:t>
                      </a:r>
                    </a:p>
                  </a:txBody>
                  <a:tcPr anchor="ctr">
                    <a:solidFill>
                      <a:srgbClr val="16649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77921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chemeClr val="dk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Total</a:t>
                      </a:r>
                      <a:r>
                        <a:rPr lang="en-US" sz="32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Increase Over Prior Year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$2,976,501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8" name="PFE element 69">
            <a:extLst>
              <a:ext uri="{FF2B5EF4-FFF2-40B4-BE49-F238E27FC236}">
                <a16:creationId xmlns:a16="http://schemas.microsoft.com/office/drawing/2014/main" id="{23D9A88A-DC64-D842-94C5-5ABFEA378CE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56" y="138435"/>
            <a:ext cx="22518663" cy="1271588"/>
          </a:xfrm>
          <a:prstGeom prst="rect">
            <a:avLst/>
          </a:prstGeom>
        </p:spPr>
      </p:pic>
      <p:pic>
        <p:nvPicPr>
          <p:cNvPr id="12" name="PFE element 70">
            <a:extLst>
              <a:ext uri="{FF2B5EF4-FFF2-40B4-BE49-F238E27FC236}">
                <a16:creationId xmlns:a16="http://schemas.microsoft.com/office/drawing/2014/main" id="{6EA8373A-70DD-3D46-9B68-D57C0AE8285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6" y="12950160"/>
            <a:ext cx="11444288" cy="4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2085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77823963"/>
              </p:ext>
            </p:extLst>
          </p:nvPr>
        </p:nvGraphicFramePr>
        <p:xfrm>
          <a:off x="1295400" y="1979937"/>
          <a:ext cx="21985224" cy="61411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291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384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Category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Amount 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166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953">
                <a:tc>
                  <a:txBody>
                    <a:bodyPr/>
                    <a:lstStyle/>
                    <a:p>
                      <a:pPr algn="l"/>
                      <a:r>
                        <a:rPr lang="en-US" sz="3600" b="1" i="0" u="none" strike="noStrike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  <a:sym typeface="Graphik"/>
                        </a:rPr>
                        <a:t>Communications </a:t>
                      </a:r>
                      <a:r>
                        <a:rPr lang="en-US" sz="3600" b="1" i="0" u="none" strike="noStrike" dirty="0">
                          <a:solidFill>
                            <a:schemeClr val="bg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Division</a:t>
                      </a:r>
                      <a:endParaRPr lang="en-US" sz="3600" b="1" i="0" u="none" strike="noStrike" cap="none" spc="0" baseline="0" dirty="0">
                        <a:solidFill>
                          <a:schemeClr val="bg1"/>
                        </a:solidFill>
                        <a:effectLst/>
                        <a:uFillTx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  <a:sym typeface="Graphik"/>
                      </a:endParaRPr>
                    </a:p>
                  </a:txBody>
                  <a:tcPr>
                    <a:solidFill>
                      <a:srgbClr val="16649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i="0" u="none" strike="noStrike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  <a:sym typeface="Graphik"/>
                        </a:rPr>
                        <a:t>$25,170</a:t>
                      </a:r>
                    </a:p>
                  </a:txBody>
                  <a:tcPr>
                    <a:solidFill>
                      <a:srgbClr val="16649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7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solidFill>
                            <a:schemeClr val="bg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Operations</a:t>
                      </a:r>
                      <a:r>
                        <a:rPr lang="en-US" sz="3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</a:t>
                      </a:r>
                      <a:r>
                        <a:rPr lang="en-US" sz="3600" b="1" i="0" u="none" strike="noStrike" dirty="0">
                          <a:solidFill>
                            <a:schemeClr val="bg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Division</a:t>
                      </a:r>
                    </a:p>
                  </a:txBody>
                  <a:tcPr anchor="b">
                    <a:solidFill>
                      <a:srgbClr val="16649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bg1"/>
                        </a:solidFill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16649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793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Safety and Emergency</a:t>
                      </a:r>
                      <a:r>
                        <a:rPr lang="en-US" sz="3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Services</a:t>
                      </a:r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Department</a:t>
                      </a: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43,258</a:t>
                      </a: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Maintenance</a:t>
                      </a:r>
                      <a:r>
                        <a:rPr lang="en-US" sz="3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Department – Grounds 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646,160</a:t>
                      </a: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384">
                <a:tc>
                  <a:txBody>
                    <a:bodyPr/>
                    <a:lstStyle/>
                    <a:p>
                      <a:pPr marL="0" marR="0" indent="0" algn="l" defTabSz="3428914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3600" b="1" i="0" u="none" strike="noStrike" cap="none" spc="0" baseline="0" dirty="0">
                        <a:solidFill>
                          <a:srgbClr val="000000"/>
                        </a:solidFill>
                        <a:effectLst/>
                        <a:uFillTx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  <a:sym typeface="Graphik"/>
                      </a:endParaRP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3428914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3600" b="1" i="0" u="none" strike="noStrike" cap="none" spc="0" baseline="0" dirty="0">
                        <a:solidFill>
                          <a:srgbClr val="000000"/>
                        </a:solidFill>
                        <a:effectLst/>
                        <a:uFillTx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  <a:sym typeface="Graphik"/>
                      </a:endParaRP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779">
                <a:tc>
                  <a:txBody>
                    <a:bodyPr/>
                    <a:lstStyle/>
                    <a:p>
                      <a:pPr marL="0" marR="0" indent="0" algn="l" defTabSz="3428914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600" b="1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  <a:sym typeface="Graphik"/>
                        </a:rPr>
                        <a:t>Accounts Payable recorded at 93% of total based on historical data</a:t>
                      </a:r>
                    </a:p>
                  </a:txBody>
                  <a:tcPr anchor="b">
                    <a:solidFill>
                      <a:srgbClr val="16649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3428914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600" b="1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  <a:sym typeface="Graphik"/>
                        </a:rPr>
                        <a:t>2,649,022</a:t>
                      </a:r>
                    </a:p>
                  </a:txBody>
                  <a:tcPr anchor="b">
                    <a:solidFill>
                      <a:srgbClr val="16649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384"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80417"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solidFill>
                            <a:schemeClr val="dk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Total</a:t>
                      </a:r>
                      <a:r>
                        <a:rPr lang="en-US" sz="36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Decrease Over Prior Year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$3,363,610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b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8" name="PFE element 72">
            <a:extLst>
              <a:ext uri="{FF2B5EF4-FFF2-40B4-BE49-F238E27FC236}">
                <a16:creationId xmlns:a16="http://schemas.microsoft.com/office/drawing/2014/main" id="{443D0743-32EA-3744-A8AE-205CF6B5793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72" y="137798"/>
            <a:ext cx="22520232" cy="1272860"/>
          </a:xfrm>
          <a:prstGeom prst="rect">
            <a:avLst/>
          </a:prstGeom>
        </p:spPr>
      </p:pic>
      <p:pic>
        <p:nvPicPr>
          <p:cNvPr id="12" name="PFE element 73">
            <a:extLst>
              <a:ext uri="{FF2B5EF4-FFF2-40B4-BE49-F238E27FC236}">
                <a16:creationId xmlns:a16="http://schemas.microsoft.com/office/drawing/2014/main" id="{06B6EC3C-3509-E049-9FEA-96404492DAC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6" y="12950160"/>
            <a:ext cx="11444288" cy="4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5918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40648958"/>
              </p:ext>
            </p:extLst>
          </p:nvPr>
        </p:nvGraphicFramePr>
        <p:xfrm>
          <a:off x="1295400" y="2176208"/>
          <a:ext cx="21436583" cy="608996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32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6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3698">
                  <a:extLst>
                    <a:ext uri="{9D8B030D-6E8A-4147-A177-3AD203B41FA5}">
                      <a16:colId xmlns:a16="http://schemas.microsoft.com/office/drawing/2014/main" val="1129027063"/>
                    </a:ext>
                  </a:extLst>
                </a:gridCol>
              </a:tblGrid>
              <a:tr h="2669289">
                <a:tc>
                  <a:txBody>
                    <a:bodyPr/>
                    <a:lstStyle/>
                    <a:p>
                      <a:pPr algn="ctr" fontAlgn="b"/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*Amended Budget               FY 2022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Proposed Budget          FY 2023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Increase (Decrease)</a:t>
                      </a:r>
                      <a:endParaRPr lang="en-US" sz="4400" b="1" i="0" u="none" strike="noStrike" dirty="0">
                        <a:solidFill>
                          <a:schemeClr val="bg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3237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Salaries</a:t>
                      </a:r>
                      <a:r>
                        <a:rPr lang="en-US" sz="4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and Related Costs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$279,072,230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$290,395,730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$11,323,500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674110"/>
                  </a:ext>
                </a:extLst>
              </a:tr>
              <a:tr h="1159293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Programs and Services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sng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35,563,386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sng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35,176,277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sng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</a:t>
                      </a:r>
                      <a:r>
                        <a:rPr lang="en-US" sz="4400" b="1" i="0" u="sng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</a:t>
                      </a:r>
                      <a:r>
                        <a:rPr lang="en-US" sz="4400" b="1" i="0" u="sng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(387,109)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6768"/>
                  </a:ext>
                </a:extLst>
              </a:tr>
              <a:tr h="898149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Total</a:t>
                      </a:r>
                      <a:r>
                        <a:rPr lang="en-US" sz="4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Budget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$314,635,616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$325,572,007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$10,936,391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790211"/>
                  </a:ext>
                </a:extLst>
              </a:tr>
            </a:tbl>
          </a:graphicData>
        </a:graphic>
      </p:graphicFrame>
      <p:pic>
        <p:nvPicPr>
          <p:cNvPr id="9" name="PFE element 75">
            <a:extLst>
              <a:ext uri="{FF2B5EF4-FFF2-40B4-BE49-F238E27FC236}">
                <a16:creationId xmlns:a16="http://schemas.microsoft.com/office/drawing/2014/main" id="{E7EE141A-4969-9346-A531-CA730E68CB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72" y="137798"/>
            <a:ext cx="22520232" cy="1272860"/>
          </a:xfrm>
          <a:prstGeom prst="rect">
            <a:avLst/>
          </a:prstGeom>
        </p:spPr>
      </p:pic>
      <p:pic>
        <p:nvPicPr>
          <p:cNvPr id="13" name="PFE element 76">
            <a:extLst>
              <a:ext uri="{FF2B5EF4-FFF2-40B4-BE49-F238E27FC236}">
                <a16:creationId xmlns:a16="http://schemas.microsoft.com/office/drawing/2014/main" id="{E02F8A79-3899-3943-BEFF-EA72EE4A34A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6" y="12950160"/>
            <a:ext cx="11444288" cy="440712"/>
          </a:xfrm>
          <a:prstGeom prst="rect">
            <a:avLst/>
          </a:prstGeom>
        </p:spPr>
      </p:pic>
      <p:pic>
        <p:nvPicPr>
          <p:cNvPr id="17" name="PFE element 77">
            <a:extLst>
              <a:ext uri="{FF2B5EF4-FFF2-40B4-BE49-F238E27FC236}">
                <a16:creationId xmlns:a16="http://schemas.microsoft.com/office/drawing/2014/main" id="{AC8CF1DF-D152-5D49-AB08-49A678CC9FF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95" y="8631147"/>
            <a:ext cx="19938975" cy="80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4827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62156636"/>
              </p:ext>
            </p:extLst>
          </p:nvPr>
        </p:nvGraphicFramePr>
        <p:xfrm>
          <a:off x="1295400" y="2523090"/>
          <a:ext cx="22113875" cy="1064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FE element 79">
            <a:extLst>
              <a:ext uri="{FF2B5EF4-FFF2-40B4-BE49-F238E27FC236}">
                <a16:creationId xmlns:a16="http://schemas.microsoft.com/office/drawing/2014/main" id="{744785BC-DE4C-E641-80EB-DEF17FD4373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67" y="12954173"/>
            <a:ext cx="9831371" cy="763539"/>
          </a:xfrm>
          <a:prstGeom prst="rect">
            <a:avLst/>
          </a:prstGeom>
        </p:spPr>
      </p:pic>
      <p:pic>
        <p:nvPicPr>
          <p:cNvPr id="12" name="PFE element 80">
            <a:extLst>
              <a:ext uri="{FF2B5EF4-FFF2-40B4-BE49-F238E27FC236}">
                <a16:creationId xmlns:a16="http://schemas.microsoft.com/office/drawing/2014/main" id="{D9AD7FD2-62CD-0B4C-966C-3EB7FD89DFF6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20" y="1617983"/>
            <a:ext cx="21870960" cy="178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7206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81">
            <a:extLst>
              <a:ext uri="{FF2B5EF4-FFF2-40B4-BE49-F238E27FC236}">
                <a16:creationId xmlns:a16="http://schemas.microsoft.com/office/drawing/2014/main" id="{7B677295-C545-E04C-9F5C-B41A10E7C28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410201"/>
            <a:ext cx="218694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4302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830923982"/>
              </p:ext>
            </p:extLst>
          </p:nvPr>
        </p:nvGraphicFramePr>
        <p:xfrm>
          <a:off x="1295400" y="1953266"/>
          <a:ext cx="21656039" cy="84085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28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6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6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6562">
                  <a:extLst>
                    <a:ext uri="{9D8B030D-6E8A-4147-A177-3AD203B41FA5}">
                      <a16:colId xmlns:a16="http://schemas.microsoft.com/office/drawing/2014/main" val="1129027063"/>
                    </a:ext>
                  </a:extLst>
                </a:gridCol>
              </a:tblGrid>
              <a:tr h="2669289">
                <a:tc>
                  <a:txBody>
                    <a:bodyPr/>
                    <a:lstStyle/>
                    <a:p>
                      <a:pPr algn="ctr" fontAlgn="b"/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*Amended Budget               FY 2022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Proposed Budget</a:t>
                      </a:r>
                    </a:p>
                    <a:p>
                      <a:pPr algn="ctr" fontAlgn="b"/>
                      <a:r>
                        <a:rPr lang="en-US" sz="4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FY 2023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Increase (Decrease)</a:t>
                      </a:r>
                      <a:endParaRPr lang="en-US" sz="4400" b="1" i="0" u="none" strike="noStrike" dirty="0">
                        <a:solidFill>
                          <a:schemeClr val="bg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3237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Local</a:t>
                      </a:r>
                      <a:r>
                        <a:rPr lang="en-US" sz="4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Sources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$104,039,354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$106,656,500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   2,617,146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674110"/>
                  </a:ext>
                </a:extLst>
              </a:tr>
              <a:tr h="1159293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State Sources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183,701,677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199,835,529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16,133,852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6768"/>
                  </a:ext>
                </a:extLst>
              </a:tr>
              <a:tr h="1159293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Transfers From Other Funds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8,834,807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12,944,860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4,110,053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188244"/>
                  </a:ext>
                </a:extLst>
              </a:tr>
              <a:tr h="1159293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Operational Balance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sng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18,059,778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sng" strike="noStrike" dirty="0"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     6,135,118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sng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(11,924,660)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926145"/>
                  </a:ext>
                </a:extLst>
              </a:tr>
              <a:tr h="898149">
                <a:tc>
                  <a:txBody>
                    <a:bodyPr/>
                    <a:lstStyle/>
                    <a:p>
                      <a:pPr algn="l" fontAlgn="b"/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$314,635,616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$325,572,007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$ 10,936,391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790211"/>
                  </a:ext>
                </a:extLst>
              </a:tr>
            </a:tbl>
          </a:graphicData>
        </a:graphic>
      </p:graphicFrame>
      <p:pic>
        <p:nvPicPr>
          <p:cNvPr id="9" name="PFE element 83">
            <a:extLst>
              <a:ext uri="{FF2B5EF4-FFF2-40B4-BE49-F238E27FC236}">
                <a16:creationId xmlns:a16="http://schemas.microsoft.com/office/drawing/2014/main" id="{1069FBDF-5055-FB40-BAAB-491111CA2BE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72" y="617971"/>
            <a:ext cx="22520232" cy="1272860"/>
          </a:xfrm>
          <a:prstGeom prst="rect">
            <a:avLst/>
          </a:prstGeom>
        </p:spPr>
      </p:pic>
      <p:pic>
        <p:nvPicPr>
          <p:cNvPr id="13" name="PFE element 84">
            <a:extLst>
              <a:ext uri="{FF2B5EF4-FFF2-40B4-BE49-F238E27FC236}">
                <a16:creationId xmlns:a16="http://schemas.microsoft.com/office/drawing/2014/main" id="{7853FEA8-579B-314D-9E7C-9ABF097A61C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6" y="12950160"/>
            <a:ext cx="11444288" cy="440712"/>
          </a:xfrm>
          <a:prstGeom prst="rect">
            <a:avLst/>
          </a:prstGeom>
        </p:spPr>
      </p:pic>
      <p:pic>
        <p:nvPicPr>
          <p:cNvPr id="17" name="PFE element 85">
            <a:extLst>
              <a:ext uri="{FF2B5EF4-FFF2-40B4-BE49-F238E27FC236}">
                <a16:creationId xmlns:a16="http://schemas.microsoft.com/office/drawing/2014/main" id="{170B2909-EBB4-634E-81E8-543AA7E1003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490341"/>
            <a:ext cx="197484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892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372487349"/>
              </p:ext>
            </p:extLst>
          </p:nvPr>
        </p:nvGraphicFramePr>
        <p:xfrm>
          <a:off x="1295400" y="1705365"/>
          <a:ext cx="21729192" cy="905869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934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5704">
                  <a:extLst>
                    <a:ext uri="{9D8B030D-6E8A-4147-A177-3AD203B41FA5}">
                      <a16:colId xmlns:a16="http://schemas.microsoft.com/office/drawing/2014/main" val="1762188826"/>
                    </a:ext>
                  </a:extLst>
                </a:gridCol>
                <a:gridCol w="2965704">
                  <a:extLst>
                    <a:ext uri="{9D8B030D-6E8A-4147-A177-3AD203B41FA5}">
                      <a16:colId xmlns:a16="http://schemas.microsoft.com/office/drawing/2014/main" val="3606464972"/>
                    </a:ext>
                  </a:extLst>
                </a:gridCol>
                <a:gridCol w="2965704">
                  <a:extLst>
                    <a:ext uri="{9D8B030D-6E8A-4147-A177-3AD203B41FA5}">
                      <a16:colId xmlns:a16="http://schemas.microsoft.com/office/drawing/2014/main" val="126861658"/>
                    </a:ext>
                  </a:extLst>
                </a:gridCol>
                <a:gridCol w="2965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4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432">
                  <a:extLst>
                    <a:ext uri="{9D8B030D-6E8A-4147-A177-3AD203B41FA5}">
                      <a16:colId xmlns:a16="http://schemas.microsoft.com/office/drawing/2014/main" val="1129027063"/>
                    </a:ext>
                  </a:extLst>
                </a:gridCol>
              </a:tblGrid>
              <a:tr h="26692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chemeClr val="bg1"/>
                          </a:solidFill>
                          <a:effectLst/>
                          <a:latin typeface="Arimo Bold"/>
                        </a:rPr>
                        <a:t>Fiscal Year</a:t>
                      </a:r>
                    </a:p>
                  </a:txBody>
                  <a:tcPr marL="9525" marR="9525" marT="9525" marB="0"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chemeClr val="bg1"/>
                          </a:solidFill>
                          <a:effectLst/>
                          <a:latin typeface="Arimo Bold"/>
                        </a:rPr>
                        <a:t>Tax Year</a:t>
                      </a: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chemeClr val="bg1"/>
                          </a:solidFill>
                          <a:effectLst/>
                          <a:latin typeface="Arimo Bold"/>
                        </a:rPr>
                        <a:t>Millage Rate Increase Limitation</a:t>
                      </a: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chemeClr val="bg1"/>
                          </a:solidFill>
                          <a:effectLst/>
                          <a:latin typeface="Arimo Bold"/>
                        </a:rPr>
                        <a:t>Actual Increase</a:t>
                      </a:r>
                    </a:p>
                    <a:p>
                      <a:pPr algn="ctr" fontAlgn="b"/>
                      <a:endParaRPr lang="en-US" sz="4400" b="1" i="0" u="none" strike="noStrike" dirty="0">
                        <a:solidFill>
                          <a:schemeClr val="bg1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chemeClr val="bg1"/>
                          </a:solidFill>
                          <a:effectLst/>
                          <a:latin typeface="Arimo Bold"/>
                        </a:rPr>
                        <a:t>Lookback</a:t>
                      </a:r>
                      <a:r>
                        <a:rPr lang="en-US" sz="4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mo Bold"/>
                        </a:rPr>
                        <a:t> Used</a:t>
                      </a:r>
                      <a:endParaRPr lang="en-US" sz="4400" b="1" i="0" u="none" strike="noStrike" dirty="0">
                        <a:solidFill>
                          <a:schemeClr val="bg1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chemeClr val="bg1"/>
                          </a:solidFill>
                          <a:effectLst/>
                          <a:latin typeface="Arimo Bold"/>
                        </a:rPr>
                        <a:t>Millage</a:t>
                      </a:r>
                      <a:r>
                        <a:rPr lang="en-US" sz="4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mo Bold"/>
                        </a:rPr>
                        <a:t> Levied</a:t>
                      </a:r>
                      <a:endParaRPr lang="en-US" sz="4400" b="1" i="0" u="none" strike="noStrike" dirty="0">
                        <a:solidFill>
                          <a:schemeClr val="bg1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chemeClr val="bg1"/>
                          </a:solidFill>
                          <a:effectLst/>
                          <a:latin typeface="Arimo Bold"/>
                        </a:rPr>
                        <a:t>**Currently Available  </a:t>
                      </a:r>
                    </a:p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chemeClr val="bg1"/>
                          </a:solidFill>
                          <a:effectLst/>
                          <a:latin typeface="Arimo Bold"/>
                        </a:rPr>
                        <a:t>For</a:t>
                      </a:r>
                    </a:p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chemeClr val="bg1"/>
                          </a:solidFill>
                          <a:effectLst/>
                          <a:latin typeface="Arimo Bold"/>
                        </a:rPr>
                        <a:t> Lookback</a:t>
                      </a: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8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2017–18</a:t>
                      </a:r>
                    </a:p>
                  </a:txBody>
                  <a:tcPr marL="9525" marR="9525" marT="9525" marB="0"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2017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11.96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11.96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317.95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674110"/>
                  </a:ext>
                </a:extLst>
              </a:tr>
              <a:tr h="1159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2018–19</a:t>
                      </a: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2018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14.27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4.45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322.40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6768"/>
                  </a:ext>
                </a:extLst>
              </a:tr>
              <a:tr h="1159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2019–20</a:t>
                      </a:r>
                    </a:p>
                  </a:txBody>
                  <a:tcPr marL="9525" marR="9525" marT="9525" marB="0"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2019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15.21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322.40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15.21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188244"/>
                  </a:ext>
                </a:extLst>
              </a:tr>
              <a:tr h="1159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2020–21</a:t>
                      </a: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2020*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12.82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Arimo Bold"/>
                        </a:rPr>
                        <a:t>308.86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12.82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926145"/>
                  </a:ext>
                </a:extLst>
              </a:tr>
              <a:tr h="8981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2021-22</a:t>
                      </a:r>
                    </a:p>
                  </a:txBody>
                  <a:tcPr marL="9525" marR="9525" marT="9525" marB="0"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2021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11.03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0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308.86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11.03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790211"/>
                  </a:ext>
                </a:extLst>
              </a:tr>
              <a:tr h="8981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2022-23</a:t>
                      </a: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2022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 25.39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TBD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TBD***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TBD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TBD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711980"/>
                  </a:ext>
                </a:extLst>
              </a:tr>
            </a:tbl>
          </a:graphicData>
        </a:graphic>
      </p:graphicFrame>
      <p:pic>
        <p:nvPicPr>
          <p:cNvPr id="10" name="PFE element 87">
            <a:extLst>
              <a:ext uri="{FF2B5EF4-FFF2-40B4-BE49-F238E27FC236}">
                <a16:creationId xmlns:a16="http://schemas.microsoft.com/office/drawing/2014/main" id="{0952827F-6FF4-3842-BC5F-F9CCAA9D36A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59" y="139623"/>
            <a:ext cx="22518658" cy="1269211"/>
          </a:xfrm>
          <a:prstGeom prst="rect">
            <a:avLst/>
          </a:prstGeom>
        </p:spPr>
      </p:pic>
      <p:pic>
        <p:nvPicPr>
          <p:cNvPr id="14" name="PFE element 88">
            <a:extLst>
              <a:ext uri="{FF2B5EF4-FFF2-40B4-BE49-F238E27FC236}">
                <a16:creationId xmlns:a16="http://schemas.microsoft.com/office/drawing/2014/main" id="{6B1C1436-D7E4-8842-832B-F85B303ADDD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8" y="12950063"/>
            <a:ext cx="11445863" cy="440906"/>
          </a:xfrm>
          <a:prstGeom prst="rect">
            <a:avLst/>
          </a:prstGeom>
        </p:spPr>
      </p:pic>
      <p:pic>
        <p:nvPicPr>
          <p:cNvPr id="18" name="PFE element 89">
            <a:extLst>
              <a:ext uri="{FF2B5EF4-FFF2-40B4-BE49-F238E27FC236}">
                <a16:creationId xmlns:a16="http://schemas.microsoft.com/office/drawing/2014/main" id="{B80A2416-0033-9C4F-9160-F1F03F307ED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38" y="10980051"/>
            <a:ext cx="14820900" cy="472542"/>
          </a:xfrm>
          <a:prstGeom prst="rect">
            <a:avLst/>
          </a:prstGeom>
        </p:spPr>
      </p:pic>
      <p:pic>
        <p:nvPicPr>
          <p:cNvPr id="20" name="PFE element 90">
            <a:extLst>
              <a:ext uri="{FF2B5EF4-FFF2-40B4-BE49-F238E27FC236}">
                <a16:creationId xmlns:a16="http://schemas.microsoft.com/office/drawing/2014/main" id="{5529EB68-49E0-F843-9306-7917376D0095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76" y="11743491"/>
            <a:ext cx="12573000" cy="48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442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76769320"/>
              </p:ext>
            </p:extLst>
          </p:nvPr>
        </p:nvGraphicFramePr>
        <p:xfrm>
          <a:off x="1295400" y="2254257"/>
          <a:ext cx="19979883" cy="698118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154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5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073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chemeClr val="lt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Calculation</a:t>
                      </a:r>
                      <a:r>
                        <a:rPr lang="en-US" sz="4400" b="1" i="0" u="none" strike="noStrike" baseline="0" dirty="0">
                          <a:solidFill>
                            <a:schemeClr val="lt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of Allowable Millage Increase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166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pPr algn="l"/>
                      <a:r>
                        <a:rPr lang="en-US" sz="36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  <a:sym typeface="Graphik"/>
                        </a:rPr>
                        <a:t>FY2022 Millage Rate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  <a:sym typeface="Graphik"/>
                        </a:rPr>
                        <a:t>308.86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x Estimated Allowable Percentage Increase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i="0" dirty="0"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8.22%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096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FY 2023</a:t>
                      </a:r>
                      <a:r>
                        <a:rPr lang="en-US" sz="3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Current Year Estimated Allowable Millage Increase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25.39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FY</a:t>
                      </a:r>
                      <a:r>
                        <a:rPr lang="en-US" sz="3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2023 Total Recommended Millage Increase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marL="0" marR="0" indent="0" algn="l" defTabSz="3428914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6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  <a:sym typeface="Graphik"/>
                        </a:rPr>
                        <a:t> x Value of a Mill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3428914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6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  <a:sym typeface="Graphik"/>
                        </a:rPr>
                        <a:t>$320,175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pPr marL="0" marR="0" indent="0" algn="l" defTabSz="3428914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6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  <a:sym typeface="Graphik"/>
                        </a:rPr>
                        <a:t>Revenue Generated by Recommended Millage Increase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3428914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6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  <a:sym typeface="Graphik"/>
                        </a:rPr>
                        <a:t>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384"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4384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Potential Revenue Generated Using Estimated Total Allowable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$8,129,243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PFE element 92">
            <a:extLst>
              <a:ext uri="{FF2B5EF4-FFF2-40B4-BE49-F238E27FC236}">
                <a16:creationId xmlns:a16="http://schemas.microsoft.com/office/drawing/2014/main" id="{8985AF14-53FD-2A4A-9668-ABA6C61F6E0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59" y="468807"/>
            <a:ext cx="22518658" cy="1269211"/>
          </a:xfrm>
          <a:prstGeom prst="rect">
            <a:avLst/>
          </a:prstGeom>
        </p:spPr>
      </p:pic>
      <p:pic>
        <p:nvPicPr>
          <p:cNvPr id="12" name="PFE element 93">
            <a:extLst>
              <a:ext uri="{FF2B5EF4-FFF2-40B4-BE49-F238E27FC236}">
                <a16:creationId xmlns:a16="http://schemas.microsoft.com/office/drawing/2014/main" id="{A6C8C98C-EBDB-AE47-B4B2-C0BBAF1E9E7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8" y="12950063"/>
            <a:ext cx="11445863" cy="44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5715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94">
            <a:extLst>
              <a:ext uri="{FF2B5EF4-FFF2-40B4-BE49-F238E27FC236}">
                <a16:creationId xmlns:a16="http://schemas.microsoft.com/office/drawing/2014/main" id="{D9DE2D7A-9457-6F4D-A84E-7F7B770C2D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82169"/>
            <a:ext cx="21869400" cy="4739916"/>
          </a:xfrm>
          <a:prstGeom prst="rect">
            <a:avLst/>
          </a:prstGeom>
        </p:spPr>
      </p:pic>
      <p:pic>
        <p:nvPicPr>
          <p:cNvPr id="11" name="PFE element 95">
            <a:extLst>
              <a:ext uri="{FF2B5EF4-FFF2-40B4-BE49-F238E27FC236}">
                <a16:creationId xmlns:a16="http://schemas.microsoft.com/office/drawing/2014/main" id="{3C6C9905-46A6-6540-A6F7-344C1E88CEF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6" y="12950160"/>
            <a:ext cx="11444288" cy="4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0621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9">
            <a:extLst>
              <a:ext uri="{FF2B5EF4-FFF2-40B4-BE49-F238E27FC236}">
                <a16:creationId xmlns:a16="http://schemas.microsoft.com/office/drawing/2014/main" id="{8D485000-DA62-934E-BA27-266D0A290CE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20697"/>
            <a:ext cx="21872426" cy="2362200"/>
          </a:xfrm>
          <a:prstGeom prst="rect">
            <a:avLst/>
          </a:prstGeom>
        </p:spPr>
      </p:pic>
      <p:pic>
        <p:nvPicPr>
          <p:cNvPr id="14" name="PFE element 10">
            <a:extLst>
              <a:ext uri="{FF2B5EF4-FFF2-40B4-BE49-F238E27FC236}">
                <a16:creationId xmlns:a16="http://schemas.microsoft.com/office/drawing/2014/main" id="{0DBCCEB3-74C2-484C-800F-C2326B608E8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65053"/>
            <a:ext cx="21869400" cy="7543800"/>
          </a:xfrm>
          <a:prstGeom prst="rect">
            <a:avLst/>
          </a:prstGeom>
        </p:spPr>
      </p:pic>
      <p:pic>
        <p:nvPicPr>
          <p:cNvPr id="18" name="PFE element 11">
            <a:extLst>
              <a:ext uri="{FF2B5EF4-FFF2-40B4-BE49-F238E27FC236}">
                <a16:creationId xmlns:a16="http://schemas.microsoft.com/office/drawing/2014/main" id="{F610087A-433C-5540-9EA5-7F9553968EF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31" y="4151955"/>
            <a:ext cx="21680466" cy="79787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12991600"/>
            <a:ext cx="843381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-44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Graphik Semibold"/>
              <a:ea typeface="Graphik Semibold"/>
              <a:cs typeface="Graphik Semibold"/>
              <a:sym typeface="Graphik Semibold"/>
            </a:endParaRPr>
          </a:p>
        </p:txBody>
      </p:sp>
      <p:pic>
        <p:nvPicPr>
          <p:cNvPr id="20" name="PFE element 13">
            <a:extLst>
              <a:ext uri="{FF2B5EF4-FFF2-40B4-BE49-F238E27FC236}">
                <a16:creationId xmlns:a16="http://schemas.microsoft.com/office/drawing/2014/main" id="{D8F5BFDD-7F74-BF43-91C8-1C6EF76DD4C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6" y="12954025"/>
            <a:ext cx="10377488" cy="76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980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4">
            <a:extLst>
              <a:ext uri="{FF2B5EF4-FFF2-40B4-BE49-F238E27FC236}">
                <a16:creationId xmlns:a16="http://schemas.microsoft.com/office/drawing/2014/main" id="{1526C7F6-2719-7243-9CD1-5CCC61E5A21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46" y="12954173"/>
            <a:ext cx="11152159" cy="763539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id="{3D85E01F-777D-804F-80EA-0EC3A29A2CC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20" y="1406564"/>
            <a:ext cx="21870960" cy="2874439"/>
          </a:xfrm>
          <a:prstGeom prst="rect">
            <a:avLst/>
          </a:prstGeom>
        </p:spPr>
      </p:pic>
      <p:pic>
        <p:nvPicPr>
          <p:cNvPr id="13" name="PFE element 16">
            <a:extLst>
              <a:ext uri="{FF2B5EF4-FFF2-40B4-BE49-F238E27FC236}">
                <a16:creationId xmlns:a16="http://schemas.microsoft.com/office/drawing/2014/main" id="{EA173E95-7D5B-E14D-A18C-8782F95B3BC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17" y="5267143"/>
            <a:ext cx="21870966" cy="644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554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id="{A9FECF0F-A0C5-134D-A567-7B0751DF5E0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51" y="12954173"/>
            <a:ext cx="10618758" cy="763539"/>
          </a:xfrm>
          <a:prstGeom prst="rect">
            <a:avLst/>
          </a:prstGeom>
        </p:spPr>
      </p:pic>
      <p:pic>
        <p:nvPicPr>
          <p:cNvPr id="9" name="PFE element 18">
            <a:extLst>
              <a:ext uri="{FF2B5EF4-FFF2-40B4-BE49-F238E27FC236}">
                <a16:creationId xmlns:a16="http://schemas.microsoft.com/office/drawing/2014/main" id="{27835027-0E8D-224A-B6BF-338360CCACC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14" y="4292252"/>
            <a:ext cx="21870972" cy="704850"/>
          </a:xfrm>
          <a:prstGeom prst="rect">
            <a:avLst/>
          </a:prstGeom>
        </p:spPr>
      </p:pic>
      <p:pic>
        <p:nvPicPr>
          <p:cNvPr id="13" name="PFE element 19">
            <a:extLst>
              <a:ext uri="{FF2B5EF4-FFF2-40B4-BE49-F238E27FC236}">
                <a16:creationId xmlns:a16="http://schemas.microsoft.com/office/drawing/2014/main" id="{982716B2-58CD-F349-AAE6-3D8F83989F5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20" y="1408176"/>
            <a:ext cx="21870960" cy="2645628"/>
          </a:xfrm>
          <a:prstGeom prst="rect">
            <a:avLst/>
          </a:prstGeom>
        </p:spPr>
      </p:pic>
      <p:pic>
        <p:nvPicPr>
          <p:cNvPr id="17" name="PFE element 20">
            <a:extLst>
              <a:ext uri="{FF2B5EF4-FFF2-40B4-BE49-F238E27FC236}">
                <a16:creationId xmlns:a16="http://schemas.microsoft.com/office/drawing/2014/main" id="{A1B999F4-00B0-5A49-ABE6-1FEDF0094E5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17" y="5571764"/>
            <a:ext cx="21870966" cy="643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524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id="{DD868372-13ED-6C4B-8201-2F041BAEC1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2954173"/>
            <a:ext cx="10491788" cy="763539"/>
          </a:xfrm>
          <a:prstGeom prst="rect">
            <a:avLst/>
          </a:prstGeom>
        </p:spPr>
      </p:pic>
      <p:pic>
        <p:nvPicPr>
          <p:cNvPr id="9" name="PFE element 22">
            <a:extLst>
              <a:ext uri="{FF2B5EF4-FFF2-40B4-BE49-F238E27FC236}">
                <a16:creationId xmlns:a16="http://schemas.microsoft.com/office/drawing/2014/main" id="{702DD44F-8185-014D-AEC6-78F9CE524AF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20" y="1408176"/>
            <a:ext cx="21870960" cy="2265033"/>
          </a:xfrm>
          <a:prstGeom prst="rect">
            <a:avLst/>
          </a:prstGeom>
        </p:spPr>
      </p:pic>
      <p:pic>
        <p:nvPicPr>
          <p:cNvPr id="13" name="PFE element 23">
            <a:extLst>
              <a:ext uri="{FF2B5EF4-FFF2-40B4-BE49-F238E27FC236}">
                <a16:creationId xmlns:a16="http://schemas.microsoft.com/office/drawing/2014/main" id="{5B7F65CE-0C22-B04D-AE34-36DD9E32B22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42" y="3894851"/>
            <a:ext cx="21875717" cy="83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4659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4">
            <a:extLst>
              <a:ext uri="{FF2B5EF4-FFF2-40B4-BE49-F238E27FC236}">
                <a16:creationId xmlns:a16="http://schemas.microsoft.com/office/drawing/2014/main" id="{0B16986C-96B4-5743-8E30-D6CD6C20B68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7" y="12954173"/>
            <a:ext cx="10847358" cy="763539"/>
          </a:xfrm>
          <a:prstGeom prst="rect">
            <a:avLst/>
          </a:prstGeom>
        </p:spPr>
      </p:pic>
      <p:pic>
        <p:nvPicPr>
          <p:cNvPr id="9" name="PFE element 25">
            <a:extLst>
              <a:ext uri="{FF2B5EF4-FFF2-40B4-BE49-F238E27FC236}">
                <a16:creationId xmlns:a16="http://schemas.microsoft.com/office/drawing/2014/main" id="{9BE850D0-66C2-1349-835D-5B567DEB873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20" y="1408176"/>
            <a:ext cx="21870960" cy="2265033"/>
          </a:xfrm>
          <a:prstGeom prst="rect">
            <a:avLst/>
          </a:prstGeom>
        </p:spPr>
      </p:pic>
      <p:pic>
        <p:nvPicPr>
          <p:cNvPr id="13" name="PFE element 26">
            <a:extLst>
              <a:ext uri="{FF2B5EF4-FFF2-40B4-BE49-F238E27FC236}">
                <a16:creationId xmlns:a16="http://schemas.microsoft.com/office/drawing/2014/main" id="{2471DDBF-7C22-3E43-A5A1-25733DACD8B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12" y="3678287"/>
            <a:ext cx="21870969" cy="872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6560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7">
            <a:extLst>
              <a:ext uri="{FF2B5EF4-FFF2-40B4-BE49-F238E27FC236}">
                <a16:creationId xmlns:a16="http://schemas.microsoft.com/office/drawing/2014/main" id="{5ECC1789-EFC2-9147-BD29-C9E2004EE29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02" y="12953178"/>
            <a:ext cx="10325100" cy="573024"/>
          </a:xfrm>
          <a:prstGeom prst="rect">
            <a:avLst/>
          </a:prstGeom>
        </p:spPr>
      </p:pic>
      <p:pic>
        <p:nvPicPr>
          <p:cNvPr id="9" name="PFE element 28">
            <a:extLst>
              <a:ext uri="{FF2B5EF4-FFF2-40B4-BE49-F238E27FC236}">
                <a16:creationId xmlns:a16="http://schemas.microsoft.com/office/drawing/2014/main" id="{5ABA767A-2E63-AA48-B83A-0323ED5CA0F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20" y="1408176"/>
            <a:ext cx="21870960" cy="2265033"/>
          </a:xfrm>
          <a:prstGeom prst="rect">
            <a:avLst/>
          </a:prstGeom>
        </p:spPr>
      </p:pic>
      <p:pic>
        <p:nvPicPr>
          <p:cNvPr id="13" name="PFE element 29">
            <a:extLst>
              <a:ext uri="{FF2B5EF4-FFF2-40B4-BE49-F238E27FC236}">
                <a16:creationId xmlns:a16="http://schemas.microsoft.com/office/drawing/2014/main" id="{771DFB0B-9D07-4D41-90EF-F948C1BC188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41" y="3856250"/>
            <a:ext cx="22234483" cy="80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794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65872432"/>
              </p:ext>
            </p:extLst>
          </p:nvPr>
        </p:nvGraphicFramePr>
        <p:xfrm>
          <a:off x="1004316" y="2285996"/>
          <a:ext cx="22111715" cy="966814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58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6927">
                  <a:extLst>
                    <a:ext uri="{9D8B030D-6E8A-4147-A177-3AD203B41FA5}">
                      <a16:colId xmlns:a16="http://schemas.microsoft.com/office/drawing/2014/main" val="1129027063"/>
                    </a:ext>
                  </a:extLst>
                </a:gridCol>
              </a:tblGrid>
              <a:tr h="139053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rgbClr val="166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rimo Bold"/>
                        </a:rPr>
                        <a:t>House</a:t>
                      </a:r>
                      <a:r>
                        <a:rPr lang="en-US" sz="3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mo Bold"/>
                        </a:rPr>
                        <a:t> Version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rgbClr val="166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rimo Bold"/>
                        </a:rPr>
                        <a:t>Senate Finance Committee</a:t>
                      </a:r>
                    </a:p>
                  </a:txBody>
                  <a:tcPr anchor="ctr">
                    <a:solidFill>
                      <a:srgbClr val="166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rimo Bold"/>
                        </a:rPr>
                        <a:t>Change</a:t>
                      </a:r>
                    </a:p>
                  </a:txBody>
                  <a:tcPr anchor="ctr">
                    <a:solidFill>
                      <a:srgbClr val="166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0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Revenue</a:t>
                      </a:r>
                      <a:r>
                        <a:rPr lang="en-US" sz="3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 Projected for Lexington One under State Aid to Classrooms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sng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$137,325,384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sng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$144,520,622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sng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$7,195,238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6741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6768"/>
                  </a:ext>
                </a:extLst>
              </a:tr>
              <a:tr h="7001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Hold Harmless</a:t>
                      </a:r>
                      <a:r>
                        <a:rPr lang="en-US" sz="3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 Payments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Yes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No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790211"/>
                  </a:ext>
                </a:extLst>
              </a:tr>
              <a:tr h="118006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Each</a:t>
                      </a:r>
                      <a:r>
                        <a:rPr lang="en-US" sz="3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 district receives same amount of funding as projected to receive for FY21–22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Yes</a:t>
                      </a:r>
                    </a:p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With Hold Harmless Payment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Yes</a:t>
                      </a:r>
                    </a:p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Stake in the ground</a:t>
                      </a:r>
                      <a:r>
                        <a:rPr lang="en-US" sz="3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 funding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778542"/>
                  </a:ext>
                </a:extLst>
              </a:tr>
              <a:tr h="1133961">
                <a:tc>
                  <a:txBody>
                    <a:bodyPr/>
                    <a:lstStyle/>
                    <a:p>
                      <a:pPr marL="0" marR="0" lvl="0" indent="0" algn="l" defTabSz="34289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Requires</a:t>
                      </a:r>
                      <a:r>
                        <a:rPr lang="en-US" sz="3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 25% local match on EIA portion of FY21–22 of funding to be received in FY22–23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Yes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No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24044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Increase to</a:t>
                      </a:r>
                      <a:r>
                        <a:rPr lang="en-US" sz="3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 each cell in State minimum teacher salary schedule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$4,000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$2,000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($2,000)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Requires local percent of teacher</a:t>
                      </a:r>
                      <a:r>
                        <a:rPr lang="en-US" sz="3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 salary to remain the same as it is in FY21–22 in FY22–23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Yes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No</a:t>
                      </a: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rgbClr val="DE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572760"/>
                  </a:ext>
                </a:extLst>
              </a:tr>
              <a:tr h="107899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Career center</a:t>
                      </a:r>
                      <a:r>
                        <a:rPr lang="en-US" sz="3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 funding will remain the same as FY21-22 funding for FY22-23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No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 Bold"/>
                        </a:rPr>
                        <a:t>Yes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mo Bol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907062"/>
                  </a:ext>
                </a:extLst>
              </a:tr>
            </a:tbl>
          </a:graphicData>
        </a:graphic>
      </p:graphicFrame>
      <p:pic>
        <p:nvPicPr>
          <p:cNvPr id="8" name="PFE element 31">
            <a:extLst>
              <a:ext uri="{FF2B5EF4-FFF2-40B4-BE49-F238E27FC236}">
                <a16:creationId xmlns:a16="http://schemas.microsoft.com/office/drawing/2014/main" id="{1F8DD906-DF48-4544-8B15-B236A332FB9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72" y="632842"/>
            <a:ext cx="22518663" cy="1367861"/>
          </a:xfrm>
          <a:prstGeom prst="rect">
            <a:avLst/>
          </a:prstGeom>
        </p:spPr>
      </p:pic>
      <p:pic>
        <p:nvPicPr>
          <p:cNvPr id="12" name="PFE element 32">
            <a:extLst>
              <a:ext uri="{FF2B5EF4-FFF2-40B4-BE49-F238E27FC236}">
                <a16:creationId xmlns:a16="http://schemas.microsoft.com/office/drawing/2014/main" id="{EACC02D8-FA17-8243-87A7-77093F54DFB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6" y="12950160"/>
            <a:ext cx="11444288" cy="4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4189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5118</TotalTime>
  <Words>1104</Words>
  <Application>Microsoft Macintosh PowerPoint</Application>
  <PresentationFormat>Custom</PresentationFormat>
  <Paragraphs>434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.Lucida Grande UI Regular</vt:lpstr>
      <vt:lpstr>Aleo</vt:lpstr>
      <vt:lpstr>Aleo Bold</vt:lpstr>
      <vt:lpstr>Aleo-Regular</vt:lpstr>
      <vt:lpstr>Arimo</vt:lpstr>
      <vt:lpstr>Arimo Bold</vt:lpstr>
      <vt:lpstr>Graphik</vt:lpstr>
      <vt:lpstr>Graphik Compact Regular</vt:lpstr>
      <vt:lpstr>Graphik Semibold</vt:lpstr>
      <vt:lpstr>Helvetica Neue</vt:lpstr>
      <vt:lpstr>27_Showcase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Seymour</dc:creator>
  <cp:lastModifiedBy>Microsoft Office User</cp:lastModifiedBy>
  <cp:revision>167</cp:revision>
  <cp:lastPrinted>2022-04-21T20:38:46Z</cp:lastPrinted>
  <dcterms:modified xsi:type="dcterms:W3CDTF">2022-04-25T16:41:22Z</dcterms:modified>
</cp:coreProperties>
</file>