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1" r:id="rId4"/>
    <p:sldId id="266" r:id="rId5"/>
    <p:sldId id="258" r:id="rId6"/>
    <p:sldId id="278" r:id="rId7"/>
    <p:sldId id="280" r:id="rId8"/>
    <p:sldId id="279" r:id="rId9"/>
    <p:sldId id="277" r:id="rId10"/>
    <p:sldId id="282" r:id="rId11"/>
    <p:sldId id="268" r:id="rId12"/>
    <p:sldId id="265" r:id="rId13"/>
    <p:sldId id="274" r:id="rId14"/>
    <p:sldId id="283" r:id="rId15"/>
    <p:sldId id="272" r:id="rId16"/>
    <p:sldId id="262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9503F-B720-4ADB-AB0C-F076BE2A493B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66D0E-187F-459C-AE54-0FB8202E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40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4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31"/>
            <a:ext cx="5608638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4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4D7972-B64C-4038-96AD-BB19A319B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77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48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582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40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33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69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940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68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44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59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8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071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94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35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01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D7972-B64C-4038-96AD-BB19A319B1E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9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2F22BF2-EBE5-495D-B932-7E497675B7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1F17D-5B76-45FD-B0C1-A73415FFD3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0A986-E6DA-4D6F-ABA2-6F35ABB7C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57CF-C206-4AA8-A143-BC6B74CE6F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C87AAD-8C3F-4B5E-99ED-E9A29C113F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6FD4C9-774D-4348-B28B-3FD60363CD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C995C8-439A-4883-BDF2-7358A4C3F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965471-4849-4156-84A4-66AA9779C4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879FF-F3C4-46DB-A552-C488837B1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094D74-2D18-484C-880F-24824EDE3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598877-FD39-4D8D-9547-20A0D8CDB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1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06ABCD2-AEF5-4572-835A-F56AABFBD8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1" r:id="rId2"/>
    <p:sldLayoutId id="2147483956" r:id="rId3"/>
    <p:sldLayoutId id="2147483957" r:id="rId4"/>
    <p:sldLayoutId id="2147483958" r:id="rId5"/>
    <p:sldLayoutId id="2147483959" r:id="rId6"/>
    <p:sldLayoutId id="2147483952" r:id="rId7"/>
    <p:sldLayoutId id="2147483960" r:id="rId8"/>
    <p:sldLayoutId id="2147483961" r:id="rId9"/>
    <p:sldLayoutId id="2147483953" r:id="rId10"/>
    <p:sldLayoutId id="21474839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7543800" cy="441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Lexington County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School District One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 the Year Ended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June 30, 2021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Report to Board of Trustees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December 14, 2021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1117511-4F53-410E-A73E-B7793813CF4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486400"/>
            <a:ext cx="23622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No disagreements with management</a:t>
            </a:r>
          </a:p>
          <a:p>
            <a:pPr eaLnBrk="1" hangingPunct="1">
              <a:lnSpc>
                <a:spcPct val="9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No consultations with other independent accountants</a:t>
            </a:r>
          </a:p>
          <a:p>
            <a:pPr eaLnBrk="1" hangingPunct="1">
              <a:lnSpc>
                <a:spcPct val="9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No issues discussed prior to retention of independent auditors</a:t>
            </a:r>
          </a:p>
          <a:p>
            <a:pPr eaLnBrk="1" hangingPunct="1">
              <a:lnSpc>
                <a:spcPct val="9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No significant difficulties encountered in performing the audit</a:t>
            </a:r>
          </a:p>
          <a:p>
            <a:pPr eaLnBrk="1" hangingPunct="1">
              <a:lnSpc>
                <a:spcPct val="9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Full cooperation from all personnel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439922F-58A1-4A55-98FA-E25A2E6E1B9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Lexington County School District One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Required Auditor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716550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Our thanks and appreciation to</a:t>
            </a:r>
          </a:p>
          <a:p>
            <a:pPr eaLnBrk="1" hangingPunct="1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Jeffrey S. Salters, Chief Operations Officer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Donna M. Patten, CPA, Director Accounting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Debra H. Seymour, CPA, Director Finance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David A. Cobb, CPA, Director Business Services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Tracy Lucas, Director Procurement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The employees of Finance office and the District</a:t>
            </a:r>
          </a:p>
          <a:p>
            <a:pPr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86537EB-4776-4A13-A483-9E8B8626A89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Lexington County School District One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F2E3856-2281-453F-B2BA-802D93CC7E9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Lexington County School District One 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Financial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4691" y="1752600"/>
            <a:ext cx="8229600" cy="4267200"/>
          </a:xfrm>
        </p:spPr>
        <p:txBody>
          <a:bodyPr/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General fund balance increased $12.6 million in FY 2021</a:t>
            </a:r>
          </a:p>
          <a:p>
            <a:pPr lvl="1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General fund revenues increased $9 million</a:t>
            </a: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$6.8 million additional local property taxes</a:t>
            </a:r>
          </a:p>
          <a:p>
            <a:pPr lvl="3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Due to reassessment and normal growth in property assessments</a:t>
            </a: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$1.0 million state funding of teacher salary experience increases and related fringe benefits</a:t>
            </a:r>
          </a:p>
          <a:p>
            <a:pPr lvl="2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General fund expenditures increased $4.9 million</a:t>
            </a: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Net increase in employees by 124, including 86 teachers</a:t>
            </a: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Salary increases to employees</a:t>
            </a:r>
          </a:p>
          <a:p>
            <a:pPr lvl="2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Increases in insurance and retirement premiums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F2E3856-2281-453F-B2BA-802D93CC7E9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Lexington County School District One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3810000"/>
          </a:xfrm>
        </p:spPr>
        <p:txBody>
          <a:bodyPr/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General fund balance was $78.5 million at June 30, 2021</a:t>
            </a:r>
          </a:p>
          <a:p>
            <a:pPr lvl="1"/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Prepaid items were $1.0 million</a:t>
            </a:r>
          </a:p>
          <a:p>
            <a:pPr marL="392113" lvl="1" indent="0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Assigned for FY 2022 budget was $7.5 million</a:t>
            </a:r>
          </a:p>
          <a:p>
            <a:pPr marL="392113" lvl="1" indent="0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Unassigned was $70.0 million</a:t>
            </a:r>
          </a:p>
        </p:txBody>
      </p:sp>
    </p:spTree>
    <p:extLst>
      <p:ext uri="{BB962C8B-B14F-4D97-AF65-F5344CB8AC3E}">
        <p14:creationId xmlns:p14="http://schemas.microsoft.com/office/powerpoint/2010/main" val="2826672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F2E3856-2281-453F-B2BA-802D93CC7E9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Lexington County School District One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02100"/>
          </a:xfrm>
        </p:spPr>
        <p:txBody>
          <a:bodyPr/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Unassigned general fund balance represents 24.8 percent of total general fund expenditures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Exceeds District policy requiring a minimum of 7 percent of general fund budget to be held in fund balance</a:t>
            </a:r>
          </a:p>
          <a:p>
            <a:pPr lvl="1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GFOA recommends a minimum of 16.7 percent (two months)</a:t>
            </a:r>
          </a:p>
          <a:p>
            <a:pPr lvl="1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Total governmental fund balances were $265.8 million at   June 30, 2021</a:t>
            </a:r>
          </a:p>
        </p:txBody>
      </p:sp>
    </p:spTree>
    <p:extLst>
      <p:ext uri="{BB962C8B-B14F-4D97-AF65-F5344CB8AC3E}">
        <p14:creationId xmlns:p14="http://schemas.microsoft.com/office/powerpoint/2010/main" val="1059988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>
                <a:latin typeface="Times New Roman" pitchFamily="18" charset="0"/>
              </a:rPr>
              <a:t>Financial Stability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The District continues to be in excellent financial position due to the foresight and leadership of its Board, Superintendent, and senior leadership team members:</a:t>
            </a:r>
          </a:p>
          <a:p>
            <a:pPr>
              <a:buFontTx/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Standard &amp; Poor’s AA Bond rating reaffirmed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Moody’s Investor Service Aa1 rating reaffirmed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Sound financial management practices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Assignment of FY 2022 budget appropriations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Certificates of Excellence in Financial Reporting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ASBO – 27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consecutive year receiving this award</a:t>
            </a:r>
          </a:p>
          <a:p>
            <a:pPr lvl="3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GFOA – 26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consecutive year receiving this award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50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Questions and Comments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EC7E5C2-E672-46B6-80D1-B51CC1546124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181600"/>
            <a:ext cx="23622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373563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Required Auditor Communications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Summary of Financial Statements</a:t>
            </a: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Questions and Comments</a:t>
            </a:r>
          </a:p>
          <a:p>
            <a:pPr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790548E-8222-4DEC-9460-400FB53483F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Lexington County School District One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Agenda</a:t>
            </a:r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486400"/>
            <a:ext cx="23622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44594" y="1847056"/>
            <a:ext cx="8382000" cy="37155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School District is responsible for: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Financial statement preparation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Design, implementation and maintenance of internal controls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Financial reporting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Compliance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Compliance with laws, regulations, contracts and grants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2113" lvl="1" indent="0" eaLnBrk="1" hangingPunct="1">
              <a:lnSpc>
                <a:spcPct val="90000"/>
              </a:lnSpc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Auditor is responsible for: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Performing audits in accordance with generally accepted auditing standards,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Government Auditing Standards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Uniform Guidance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439922F-58A1-4A55-98FA-E25A2E6E1B9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Lexington County School District One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9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Required Auditor Communications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62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>
                <a:latin typeface="Times New Roman" pitchFamily="18" charset="0"/>
              </a:rPr>
              <a:t>Our Audit of Your Financial Statements</a:t>
            </a:r>
            <a:r>
              <a:rPr lang="en-US" sz="6000" dirty="0">
                <a:latin typeface="Times New Roman" pitchFamily="18" charset="0"/>
              </a:rPr>
              <a:t/>
            </a:r>
            <a:br>
              <a:rPr lang="en-US" sz="6000" dirty="0">
                <a:latin typeface="Times New Roman" pitchFamily="18" charset="0"/>
              </a:rPr>
            </a:br>
            <a:endParaRPr lang="en-US" sz="6000" dirty="0">
              <a:latin typeface="Times New Roman" pitchFamily="18" charset="0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8307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tested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transactions based upon our knowledge of District activities.		</a:t>
            </a:r>
          </a:p>
          <a:p>
            <a:pPr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used our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professional judgment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determine sample sizes for testing.</a:t>
            </a:r>
          </a:p>
          <a:p>
            <a:pPr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designed for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reasonable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but not absolute assurance.</a:t>
            </a:r>
          </a:p>
          <a:p>
            <a:pPr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We noted no instances of noncompliance with 			District policies.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8918"/>
            <a:ext cx="8229600" cy="4358482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We have issued four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“CLEAN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” opinions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 An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unmodified opinion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rendered on financial statements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 deficiencies in internal controls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over financial reporting that were considered material to financial statements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 An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unmodified opinion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rendered 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compliance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major federal awards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 An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unmodified opinion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rendered 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compliance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District’s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procurement policies and procedures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C978931-99CD-4A1D-B05F-A558205AA86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Lexington County School District One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Required Auditor Communications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Covered period from July 1, 2020 to June 30, 2021</a:t>
            </a:r>
          </a:p>
          <a:p>
            <a:pPr eaLnBrk="1" hangingPunct="1">
              <a:lnSpc>
                <a:spcPct val="9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Determine whether procurement procedures complied with District’s procurement code</a:t>
            </a:r>
          </a:p>
          <a:p>
            <a:pPr eaLnBrk="1" hangingPunct="1">
              <a:lnSpc>
                <a:spcPct val="9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Followed South Carolina State Fiscal Accountability Authority’s questionnaire for evaluating internal controls over procurement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439922F-58A1-4A55-98FA-E25A2E6E1B9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Lexington County School District One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Procurement Examination</a:t>
            </a:r>
          </a:p>
        </p:txBody>
      </p:sp>
    </p:spTree>
    <p:extLst>
      <p:ext uri="{BB962C8B-B14F-4D97-AF65-F5344CB8AC3E}">
        <p14:creationId xmlns:p14="http://schemas.microsoft.com/office/powerpoint/2010/main" val="384309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Sampling included:</a:t>
            </a:r>
          </a:p>
          <a:p>
            <a:pPr eaLnBrk="1" hangingPunct="1">
              <a:lnSpc>
                <a:spcPct val="90000"/>
              </a:lnSpc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Two month sample of procurement card purchases</a:t>
            </a:r>
          </a:p>
          <a:p>
            <a:pPr lvl="1" eaLnBrk="1" hangingPunct="1">
              <a:lnSpc>
                <a:spcPct val="9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Block sample of two hundred numerical purchase orders</a:t>
            </a:r>
          </a:p>
          <a:p>
            <a:pPr lvl="1" eaLnBrk="1" hangingPunct="1">
              <a:lnSpc>
                <a:spcPct val="9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Five disposals and sales of surplus property</a:t>
            </a:r>
          </a:p>
          <a:p>
            <a:pPr lvl="1" eaLnBrk="1" hangingPunct="1">
              <a:lnSpc>
                <a:spcPct val="9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42 procurement transactions</a:t>
            </a:r>
          </a:p>
          <a:p>
            <a:pPr lvl="1" eaLnBrk="1" hangingPunct="1">
              <a:lnSpc>
                <a:spcPct val="9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Five procurements relating to major construction</a:t>
            </a:r>
          </a:p>
          <a:p>
            <a:pPr lvl="1" eaLnBrk="1" hangingPunct="1">
              <a:lnSpc>
                <a:spcPct val="9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Change orders from construction projects</a:t>
            </a:r>
          </a:p>
          <a:p>
            <a:pPr lvl="1" eaLnBrk="1" hangingPunct="1">
              <a:lnSpc>
                <a:spcPct val="90000"/>
              </a:lnSpc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439922F-58A1-4A55-98FA-E25A2E6E1B9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Lexington County School District One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Procurement Examination</a:t>
            </a:r>
          </a:p>
        </p:txBody>
      </p:sp>
    </p:spTree>
    <p:extLst>
      <p:ext uri="{BB962C8B-B14F-4D97-AF65-F5344CB8AC3E}">
        <p14:creationId xmlns:p14="http://schemas.microsoft.com/office/powerpoint/2010/main" val="332511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50569"/>
            <a:ext cx="8229600" cy="391203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 also reviewed 100% of:</a:t>
            </a: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sole source and emergency procurements</a:t>
            </a:r>
          </a:p>
          <a:p>
            <a:pPr lvl="1" eaLnBrk="1" hangingPunct="1">
              <a:lnSpc>
                <a:spcPct val="9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unauthorized procurements</a:t>
            </a:r>
          </a:p>
          <a:p>
            <a:pPr lvl="1" eaLnBrk="1" hangingPunct="1">
              <a:lnSpc>
                <a:spcPct val="90000"/>
              </a:lnSpc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District complied with the procurement requirements in all material respects</a:t>
            </a:r>
          </a:p>
          <a:p>
            <a:pPr lvl="1" eaLnBrk="1" hangingPunct="1">
              <a:lnSpc>
                <a:spcPct val="90000"/>
              </a:lnSpc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439922F-58A1-4A55-98FA-E25A2E6E1B9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Lexington County School District One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Procurement Examination</a:t>
            </a:r>
          </a:p>
        </p:txBody>
      </p:sp>
    </p:spTree>
    <p:extLst>
      <p:ext uri="{BB962C8B-B14F-4D97-AF65-F5344CB8AC3E}">
        <p14:creationId xmlns:p14="http://schemas.microsoft.com/office/powerpoint/2010/main" val="150313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There were no significant changes in accounting policies for FY 2021</a:t>
            </a:r>
          </a:p>
          <a:p>
            <a:pPr eaLnBrk="1" hangingPunct="1">
              <a:lnSpc>
                <a:spcPct val="9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FY 2021, there was a reporting change, required by generally accepted accounting principles, for student activity funds, which resulted in conversion from fiduciary (agency) to special revenue funds</a:t>
            </a:r>
          </a:p>
          <a:p>
            <a:pPr eaLnBrk="1" hangingPunct="1">
              <a:lnSpc>
                <a:spcPct val="9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Separate schedules for student activity funds are no longer required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439922F-58A1-4A55-98FA-E25A2E6E1B9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Lexington County School District One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Required Auditor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2149314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1970</TotalTime>
  <Words>710</Words>
  <Application>Microsoft Office PowerPoint</Application>
  <PresentationFormat>On-screen Show (4:3)</PresentationFormat>
  <Paragraphs>162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Lexington County School District One For the Year Ended June 30, 2021     Report to Board of Trustees December 14, 2021</vt:lpstr>
      <vt:lpstr>Lexington County School District One Agenda</vt:lpstr>
      <vt:lpstr>Lexington County School District One a Required Auditor Communications</vt:lpstr>
      <vt:lpstr>Our Audit of Your Financial Statements </vt:lpstr>
      <vt:lpstr>Lexington County School District One  Required Auditor Communications</vt:lpstr>
      <vt:lpstr>Lexington County School District One  Procurement Examination</vt:lpstr>
      <vt:lpstr>Lexington County School District One  Procurement Examination</vt:lpstr>
      <vt:lpstr>Lexington County School District One  Procurement Examination</vt:lpstr>
      <vt:lpstr>Lexington County School District One  Required Auditor Communications</vt:lpstr>
      <vt:lpstr>Lexington County School District One  Required Auditor Communications</vt:lpstr>
      <vt:lpstr>Lexington County School District One </vt:lpstr>
      <vt:lpstr>Lexington County School District One  Financial Information</vt:lpstr>
      <vt:lpstr>Lexington County School District One  Financial Information</vt:lpstr>
      <vt:lpstr>Lexington County School District One  Financial Information</vt:lpstr>
      <vt:lpstr>Financial Stability</vt:lpstr>
      <vt:lpstr>PowerPoint Presentation</vt:lpstr>
    </vt:vector>
  </TitlesOfParts>
  <Company>Burkett, Burkett &amp; Burkett CPA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ACCT 491 Dececmber 6, 2005 Amy Roddey</dc:title>
  <dc:creator>amyr</dc:creator>
  <cp:lastModifiedBy>Karen M Prevatte</cp:lastModifiedBy>
  <cp:revision>149</cp:revision>
  <cp:lastPrinted>2020-12-14T16:03:15Z</cp:lastPrinted>
  <dcterms:created xsi:type="dcterms:W3CDTF">2005-11-30T17:37:12Z</dcterms:created>
  <dcterms:modified xsi:type="dcterms:W3CDTF">2021-12-15T02:53:18Z</dcterms:modified>
</cp:coreProperties>
</file>